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4" r:id="rId3"/>
    <p:sldId id="281" r:id="rId4"/>
    <p:sldId id="282" r:id="rId5"/>
    <p:sldId id="283" r:id="rId6"/>
    <p:sldId id="274" r:id="rId7"/>
    <p:sldId id="278" r:id="rId8"/>
    <p:sldId id="284" r:id="rId9"/>
    <p:sldId id="269" r:id="rId10"/>
    <p:sldId id="270" r:id="rId11"/>
    <p:sldId id="271" r:id="rId12"/>
    <p:sldId id="285" r:id="rId13"/>
    <p:sldId id="275" r:id="rId14"/>
    <p:sldId id="286" r:id="rId15"/>
    <p:sldId id="277" r:id="rId16"/>
    <p:sldId id="265" r:id="rId17"/>
    <p:sldId id="273" r:id="rId18"/>
    <p:sldId id="279" r:id="rId19"/>
    <p:sldId id="276" r:id="rId20"/>
    <p:sldId id="272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E3CFBEC-34C8-4E0C-8D27-B9F48205CEC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E21D54A-C82F-4FD6-8B75-9B143A7B9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E5AA55-DEB4-4716-B3C7-0A8CF1FB5949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89C8-DEAD-4E70-ABBA-6B99F0FC3E7B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FD70-826E-470C-ADA9-6197211E4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8558-EDBA-4DFA-B1F0-F89214AFE65A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B64F6-9044-4A0C-ABC3-5F7053EFC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8CFF-333B-4BED-B0C6-243564BD6AAC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AE59-8168-45C9-9A47-AB050AD18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D4C5-433D-49F9-875B-BFD24628DA04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D294-0C1E-457C-AD63-79C33553E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76B7-EC1A-4CD4-8C58-8815B2949001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B1D3-D718-40C3-A79B-9E637ACFC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58FD-C4AC-464A-8C3C-ED1BD133EF36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08AF-1994-414C-B670-92BDE95D5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C8E8-5FC4-4467-8D65-C12BF9BC88CF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43EA-C2B9-4117-9DE0-D382496F8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91554-7452-4038-95C4-9F68861B87E4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396C-6742-4B19-A536-D32A8E550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1218-C536-4507-884F-923A8C0B0AD4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8E21-0968-4C01-8CAB-E0F811284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82F2-7C41-4991-997D-92AC66FE3DF9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E58B-33A3-405D-8913-674F8FAE5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53EE-68DE-408D-BC6D-2D942A470023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10F6-6DB3-4A20-AE09-B18CF9F20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CC6672-C114-40AC-B861-688A5299B33D}" type="datetimeFigureOut">
              <a:rPr lang="ru-RU"/>
              <a:pPr>
                <a:defRPr/>
              </a:pPr>
              <a:t>01.07.2013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FFEC8-E3E8-4528-B561-CBB2DD4EC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fos.ru/matemat/image/9258/image004.gif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oleObject" Target="../embeddings/oleObject33.bin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928670"/>
            <a:ext cx="8715436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285875" y="500063"/>
            <a:ext cx="7429500" cy="2286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Тригонометрические уравнения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55613" y="1100138"/>
            <a:ext cx="611187" cy="601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47" name="Picture 4" descr="http://www.fos.ru/matemat/image/9258/image004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857750" y="3643313"/>
            <a:ext cx="3887788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b="1" smtClean="0"/>
              <a:t> </a:t>
            </a:r>
            <a:r>
              <a:rPr lang="en-US" b="1" smtClean="0"/>
              <a:t>3)</a:t>
            </a:r>
            <a:r>
              <a:rPr lang="en-US" smtClean="0"/>
              <a:t>    cos 4x = 1</a:t>
            </a:r>
            <a:endParaRPr lang="ru-RU" smtClean="0"/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        </a:t>
            </a:r>
            <a:r>
              <a:rPr lang="en-US" smtClean="0"/>
              <a:t>4x = 2πn, n ϵ Z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331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4)</a:t>
            </a: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уравнение </a:t>
            </a:r>
            <a:endParaRPr lang="ru-RU" sz="3200" b="1" i="1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3408363"/>
            <a:ext cx="20955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762125" algn="l"/>
              </a:tabLst>
            </a:pPr>
            <a:endParaRPr lang="ru-RU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7475" y="4508500"/>
            <a:ext cx="17970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3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1700213"/>
            <a:ext cx="1570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2673350"/>
            <a:ext cx="26416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860800"/>
            <a:ext cx="29098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            5) </a:t>
            </a: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уравнение </a:t>
            </a:r>
            <a:endParaRPr lang="ru-RU" sz="3200" b="1" i="1" dirty="0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1557338"/>
            <a:ext cx="23034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492375"/>
            <a:ext cx="24558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429000"/>
            <a:ext cx="29083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437063"/>
            <a:ext cx="2116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.</a:t>
            </a:r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685800" y="1549400"/>
            <a:ext cx="2224088" cy="2338388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384175" y="2751138"/>
            <a:ext cx="306546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V="1">
            <a:off x="1825625" y="1023938"/>
            <a:ext cx="20638" cy="3055937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Oval 8"/>
          <p:cNvSpPr>
            <a:spLocks noChangeArrowheads="1"/>
          </p:cNvSpPr>
          <p:nvPr/>
        </p:nvSpPr>
        <p:spPr bwMode="auto">
          <a:xfrm>
            <a:off x="2706688" y="2097088"/>
            <a:ext cx="160337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301875" y="1668463"/>
            <a:ext cx="161925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Oval 10"/>
          <p:cNvSpPr>
            <a:spLocks noChangeArrowheads="1"/>
          </p:cNvSpPr>
          <p:nvPr/>
        </p:nvSpPr>
        <p:spPr bwMode="auto">
          <a:xfrm>
            <a:off x="1230313" y="1577975"/>
            <a:ext cx="161925" cy="1682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Oval 11"/>
          <p:cNvSpPr>
            <a:spLocks noChangeArrowheads="1"/>
          </p:cNvSpPr>
          <p:nvPr/>
        </p:nvSpPr>
        <p:spPr bwMode="auto">
          <a:xfrm>
            <a:off x="744538" y="2055813"/>
            <a:ext cx="160337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Oval 12"/>
          <p:cNvSpPr>
            <a:spLocks noChangeArrowheads="1"/>
          </p:cNvSpPr>
          <p:nvPr/>
        </p:nvSpPr>
        <p:spPr bwMode="auto">
          <a:xfrm>
            <a:off x="587375" y="2662238"/>
            <a:ext cx="161925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Oval 13"/>
          <p:cNvSpPr>
            <a:spLocks noChangeArrowheads="1"/>
          </p:cNvSpPr>
          <p:nvPr/>
        </p:nvSpPr>
        <p:spPr bwMode="auto">
          <a:xfrm>
            <a:off x="2825750" y="2673350"/>
            <a:ext cx="160338" cy="1698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Oval 14"/>
          <p:cNvSpPr>
            <a:spLocks noChangeArrowheads="1"/>
          </p:cNvSpPr>
          <p:nvPr/>
        </p:nvSpPr>
        <p:spPr bwMode="auto">
          <a:xfrm>
            <a:off x="784225" y="3235325"/>
            <a:ext cx="160338" cy="1682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177925" y="3671888"/>
            <a:ext cx="160338" cy="1682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Oval 16"/>
          <p:cNvSpPr>
            <a:spLocks noChangeArrowheads="1"/>
          </p:cNvSpPr>
          <p:nvPr/>
        </p:nvSpPr>
        <p:spPr bwMode="auto">
          <a:xfrm>
            <a:off x="1773238" y="3749675"/>
            <a:ext cx="160337" cy="1682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Oval 17"/>
          <p:cNvSpPr>
            <a:spLocks noChangeArrowheads="1"/>
          </p:cNvSpPr>
          <p:nvPr/>
        </p:nvSpPr>
        <p:spPr bwMode="auto">
          <a:xfrm>
            <a:off x="2708275" y="3170238"/>
            <a:ext cx="161925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Oval 18"/>
          <p:cNvSpPr>
            <a:spLocks noChangeArrowheads="1"/>
          </p:cNvSpPr>
          <p:nvPr/>
        </p:nvSpPr>
        <p:spPr bwMode="auto">
          <a:xfrm>
            <a:off x="2390775" y="3559175"/>
            <a:ext cx="161925" cy="169863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Oval 19"/>
          <p:cNvSpPr>
            <a:spLocks noChangeArrowheads="1"/>
          </p:cNvSpPr>
          <p:nvPr/>
        </p:nvSpPr>
        <p:spPr bwMode="auto">
          <a:xfrm>
            <a:off x="1751013" y="1452563"/>
            <a:ext cx="161925" cy="1698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 flipV="1">
            <a:off x="2887663" y="276225"/>
            <a:ext cx="0" cy="52705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1817688" y="963613"/>
            <a:ext cx="1081087" cy="1781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1250950" y="2767013"/>
            <a:ext cx="552450" cy="9493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Text Box 23"/>
          <p:cNvSpPr txBox="1">
            <a:spLocks noChangeArrowheads="1"/>
          </p:cNvSpPr>
          <p:nvPr/>
        </p:nvSpPr>
        <p:spPr bwMode="auto">
          <a:xfrm>
            <a:off x="3187700" y="385763"/>
            <a:ext cx="10112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4" name="Object 2"/>
          <p:cNvGraphicFramePr>
            <a:graphicFrameLocks noChangeAspect="1"/>
          </p:cNvGraphicFramePr>
          <p:nvPr/>
        </p:nvGraphicFramePr>
        <p:xfrm>
          <a:off x="2949575" y="623888"/>
          <a:ext cx="674688" cy="674687"/>
        </p:xfrm>
        <a:graphic>
          <a:graphicData uri="http://schemas.openxmlformats.org/presentationml/2006/ole">
            <p:oleObj spid="_x0000_s7170" name="Формула" r:id="rId3" imgW="228600" imgH="228600" progId="Equation.3">
              <p:embed/>
            </p:oleObj>
          </a:graphicData>
        </a:graphic>
      </p:graphicFrame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2838450" y="912813"/>
            <a:ext cx="144463" cy="144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8" name="Object 3"/>
          <p:cNvGraphicFramePr>
            <a:graphicFrameLocks noChangeAspect="1"/>
          </p:cNvGraphicFramePr>
          <p:nvPr/>
        </p:nvGraphicFramePr>
        <p:xfrm>
          <a:off x="4802188" y="2454275"/>
          <a:ext cx="3300412" cy="1543050"/>
        </p:xfrm>
        <a:graphic>
          <a:graphicData uri="http://schemas.openxmlformats.org/presentationml/2006/ole">
            <p:oleObj spid="_x0000_s7171" name="Формула" r:id="rId4" imgW="838080" imgH="393480" progId="Equation.3">
              <p:embed/>
            </p:oleObj>
          </a:graphicData>
        </a:graphic>
      </p:graphicFrame>
      <p:sp>
        <p:nvSpPr>
          <p:cNvPr id="7196" name="Rectangle 31"/>
          <p:cNvSpPr>
            <a:spLocks noChangeArrowheads="1"/>
          </p:cNvSpPr>
          <p:nvPr/>
        </p:nvSpPr>
        <p:spPr bwMode="auto">
          <a:xfrm>
            <a:off x="0" y="38639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0" name="Object 4"/>
          <p:cNvGraphicFramePr>
            <a:graphicFrameLocks noChangeAspect="1"/>
          </p:cNvGraphicFramePr>
          <p:nvPr/>
        </p:nvGraphicFramePr>
        <p:xfrm>
          <a:off x="4560888" y="1254125"/>
          <a:ext cx="2678112" cy="1116013"/>
        </p:xfrm>
        <a:graphic>
          <a:graphicData uri="http://schemas.openxmlformats.org/presentationml/2006/ole">
            <p:oleObj spid="_x0000_s7172" name="Формула" r:id="rId5" imgW="571252" imgH="241195" progId="Equation.3">
              <p:embed/>
            </p:oleObj>
          </a:graphicData>
        </a:graphic>
      </p:graphicFrame>
      <p:sp>
        <p:nvSpPr>
          <p:cNvPr id="7197" name="Rectangle 3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2" name="Object 5"/>
          <p:cNvGraphicFramePr>
            <a:graphicFrameLocks noChangeAspect="1"/>
          </p:cNvGraphicFramePr>
          <p:nvPr/>
        </p:nvGraphicFramePr>
        <p:xfrm>
          <a:off x="3681413" y="2974975"/>
          <a:ext cx="1122362" cy="623888"/>
        </p:xfrm>
        <a:graphic>
          <a:graphicData uri="http://schemas.openxmlformats.org/presentationml/2006/ole">
            <p:oleObj spid="_x0000_s7173" name="Формула" r:id="rId6" imgW="253890" imgH="13963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0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nimBg="1"/>
      <p:bldP spid="10262" grpId="0" animBg="1"/>
      <p:bldP spid="102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x=1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rctg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πn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 nϵ Z.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/>
              <a:t>   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525963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/>
              <a:t>2)   </a:t>
            </a:r>
            <a:r>
              <a:rPr lang="en-US" i="1" dirty="0" smtClean="0"/>
              <a:t>x= </a:t>
            </a:r>
            <a:r>
              <a:rPr lang="en-US" i="1" dirty="0" err="1" smtClean="0"/>
              <a:t>tg</a:t>
            </a:r>
            <a:r>
              <a:rPr lang="en-US" i="1" dirty="0" smtClean="0"/>
              <a:t> </a:t>
            </a:r>
            <a:r>
              <a:rPr lang="ru-RU" i="1" dirty="0" smtClean="0"/>
              <a:t>(-      )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/>
              <a:t>   </a:t>
            </a:r>
            <a:r>
              <a:rPr lang="ru-RU" dirty="0" err="1" smtClean="0"/>
              <a:t>х</a:t>
            </a:r>
            <a:r>
              <a:rPr lang="en-US" dirty="0" smtClean="0"/>
              <a:t> = </a:t>
            </a:r>
            <a:r>
              <a:rPr lang="ru-RU" dirty="0" smtClean="0"/>
              <a:t>а</a:t>
            </a:r>
            <a:r>
              <a:rPr lang="en-US" dirty="0" err="1" smtClean="0"/>
              <a:t>rctg</a:t>
            </a:r>
            <a:r>
              <a:rPr lang="ru-RU" dirty="0" smtClean="0"/>
              <a:t>(-   </a:t>
            </a:r>
            <a:r>
              <a:rPr lang="en-US" dirty="0" smtClean="0"/>
              <a:t> </a:t>
            </a:r>
            <a:r>
              <a:rPr lang="ru-RU" dirty="0" smtClean="0"/>
              <a:t>  ) </a:t>
            </a:r>
            <a:r>
              <a:rPr lang="en-US" dirty="0" smtClean="0"/>
              <a:t>+ </a:t>
            </a:r>
            <a:r>
              <a:rPr lang="en-US" dirty="0" err="1" smtClean="0"/>
              <a:t>πn</a:t>
            </a:r>
            <a:r>
              <a:rPr lang="en-US" dirty="0" smtClean="0"/>
              <a:t>,  nϵ Z, </a:t>
            </a:r>
            <a:endParaRPr lang="ru-RU" dirty="0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en-US" dirty="0" smtClean="0"/>
              <a:t>      x</a:t>
            </a:r>
            <a:r>
              <a:rPr lang="ru-RU" dirty="0" smtClean="0"/>
              <a:t> = -       + </a:t>
            </a:r>
            <a:r>
              <a:rPr lang="en-US" dirty="0" err="1" smtClean="0"/>
              <a:t>πn</a:t>
            </a:r>
            <a:r>
              <a:rPr lang="ru-RU" dirty="0" smtClean="0"/>
              <a:t>,  </a:t>
            </a:r>
            <a:r>
              <a:rPr lang="en-US" dirty="0" smtClean="0"/>
              <a:t>nϵ Z</a:t>
            </a:r>
            <a:r>
              <a:rPr lang="ru-RU" dirty="0" smtClean="0"/>
              <a:t>.</a:t>
            </a: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5762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  уравнение </a:t>
            </a:r>
            <a:endParaRPr lang="ru-RU" sz="3200" b="1" i="1" dirty="0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1989138"/>
            <a:ext cx="35083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2924175"/>
            <a:ext cx="35083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3644900"/>
            <a:ext cx="2254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500034" y="2643182"/>
            <a:ext cx="3887788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859338" y="2636838"/>
            <a:ext cx="3889375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59338" y="3644900"/>
            <a:ext cx="3889375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37147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71450" cy="371475"/>
          </a:xfrm>
          <a:prstGeom prst="rect">
            <a:avLst/>
          </a:prstGeom>
          <a:noFill/>
        </p:spPr>
      </p:pic>
      <p:graphicFrame>
        <p:nvGraphicFramePr>
          <p:cNvPr id="11285" name="Object 2"/>
          <p:cNvGraphicFramePr>
            <a:graphicFrameLocks noChangeAspect="1"/>
          </p:cNvGraphicFramePr>
          <p:nvPr/>
        </p:nvGraphicFramePr>
        <p:xfrm>
          <a:off x="728663" y="3500438"/>
          <a:ext cx="2276475" cy="842962"/>
        </p:xfrm>
        <a:graphic>
          <a:graphicData uri="http://schemas.openxmlformats.org/presentationml/2006/ole">
            <p:oleObj spid="_x0000_s27653" name="Формула" r:id="rId6" imgW="1054080" imgH="393480" progId="Equation.3">
              <p:embed/>
            </p:oleObj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500034" y="3643314"/>
            <a:ext cx="3887788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225675" y="1168400"/>
            <a:ext cx="3103563" cy="3103563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708150" y="2695575"/>
            <a:ext cx="42354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3778250" y="661988"/>
            <a:ext cx="0" cy="4067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773613" y="1547813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5237163" y="263842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Oval 10"/>
          <p:cNvSpPr>
            <a:spLocks noChangeArrowheads="1"/>
          </p:cNvSpPr>
          <p:nvPr/>
        </p:nvSpPr>
        <p:spPr bwMode="auto">
          <a:xfrm>
            <a:off x="4800600" y="376555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3717925" y="421957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2590800" y="375920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Oval 13"/>
          <p:cNvSpPr>
            <a:spLocks noChangeArrowheads="1"/>
          </p:cNvSpPr>
          <p:nvPr/>
        </p:nvSpPr>
        <p:spPr bwMode="auto">
          <a:xfrm>
            <a:off x="2162175" y="263207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Oval 14"/>
          <p:cNvSpPr>
            <a:spLocks noChangeArrowheads="1"/>
          </p:cNvSpPr>
          <p:nvPr/>
        </p:nvSpPr>
        <p:spPr bwMode="auto">
          <a:xfrm>
            <a:off x="2651125" y="152082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Oval 15"/>
          <p:cNvSpPr>
            <a:spLocks noChangeArrowheads="1"/>
          </p:cNvSpPr>
          <p:nvPr/>
        </p:nvSpPr>
        <p:spPr bwMode="auto">
          <a:xfrm>
            <a:off x="3717925" y="1090613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>
            <a:off x="1600200" y="1166813"/>
            <a:ext cx="423545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5172075" y="1082675"/>
            <a:ext cx="180975" cy="1809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3765550" y="1166813"/>
            <a:ext cx="1468438" cy="15160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2659063" y="2719388"/>
            <a:ext cx="1069975" cy="10588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897438" y="636588"/>
            <a:ext cx="7223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85" name="Object 2"/>
          <p:cNvGraphicFramePr>
            <a:graphicFrameLocks noChangeAspect="1"/>
          </p:cNvGraphicFramePr>
          <p:nvPr/>
        </p:nvGraphicFramePr>
        <p:xfrm>
          <a:off x="5291138" y="3713163"/>
          <a:ext cx="3305175" cy="1209675"/>
        </p:xfrm>
        <a:graphic>
          <a:graphicData uri="http://schemas.openxmlformats.org/presentationml/2006/ole">
            <p:oleObj spid="_x0000_s8194" name="Формула" r:id="rId3" imgW="1066680" imgH="393480" progId="Equation.3">
              <p:embed/>
            </p:oleObj>
          </a:graphicData>
        </a:graphic>
      </p:graphicFrame>
      <p:graphicFrame>
        <p:nvGraphicFramePr>
          <p:cNvPr id="11287" name="Object 3"/>
          <p:cNvGraphicFramePr>
            <a:graphicFrameLocks noChangeAspect="1"/>
          </p:cNvGraphicFramePr>
          <p:nvPr/>
        </p:nvGraphicFramePr>
        <p:xfrm>
          <a:off x="6165850" y="2532063"/>
          <a:ext cx="2381250" cy="939800"/>
        </p:xfrm>
        <a:graphic>
          <a:graphicData uri="http://schemas.openxmlformats.org/presentationml/2006/ole">
            <p:oleObj spid="_x0000_s8195" name="Формула" r:id="rId4" imgW="507960" imgH="203040" progId="Equation.3">
              <p:embed/>
            </p:oleObj>
          </a:graphicData>
        </a:graphic>
      </p:graphicFrame>
      <p:sp>
        <p:nvSpPr>
          <p:cNvPr id="8213" name="Rectangle 24"/>
          <p:cNvSpPr>
            <a:spLocks noChangeArrowheads="1"/>
          </p:cNvSpPr>
          <p:nvPr/>
        </p:nvSpPr>
        <p:spPr bwMode="auto">
          <a:xfrm>
            <a:off x="336550" y="204788"/>
            <a:ext cx="8650288" cy="6448425"/>
          </a:xfrm>
          <a:prstGeom prst="rect">
            <a:avLst/>
          </a:prstGeom>
          <a:noFill/>
          <a:ln w="76200" algn="ctr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2" grpId="0" animBg="1"/>
      <p:bldP spid="11283" grpId="0" animBg="1"/>
      <p:bldP spid="11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1)  </a:t>
            </a:r>
            <a:r>
              <a:rPr lang="en-US" smtClean="0"/>
              <a:t>ctg x = 1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х</a:t>
            </a:r>
            <a:r>
              <a:rPr lang="en-US" smtClean="0"/>
              <a:t> = </a:t>
            </a:r>
            <a:r>
              <a:rPr lang="ru-RU" smtClean="0"/>
              <a:t>а</a:t>
            </a:r>
            <a:r>
              <a:rPr lang="en-US" smtClean="0"/>
              <a:t>rcctg 1 + πn,  nϵ Z,</a:t>
            </a: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х =      + </a:t>
            </a:r>
            <a:r>
              <a:rPr lang="en-US" smtClean="0"/>
              <a:t>πn</a:t>
            </a:r>
            <a:r>
              <a:rPr lang="ru-RU" smtClean="0"/>
              <a:t>,  </a:t>
            </a:r>
            <a:r>
              <a:rPr lang="en-US" smtClean="0"/>
              <a:t>nϵ Z</a:t>
            </a:r>
            <a:r>
              <a:rPr lang="ru-RU" smtClean="0"/>
              <a:t>. </a:t>
            </a:r>
          </a:p>
          <a:p>
            <a:pPr eaLnBrk="1" hangingPunct="1"/>
            <a:endParaRPr lang="ru-RU" smtClean="0"/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2)     </a:t>
            </a:r>
            <a:r>
              <a:rPr lang="en-US" smtClean="0"/>
              <a:t>ctg x</a:t>
            </a:r>
            <a:r>
              <a:rPr lang="ru-RU" smtClean="0"/>
              <a:t> = - 1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 х = а</a:t>
            </a:r>
            <a:r>
              <a:rPr lang="en-US" smtClean="0"/>
              <a:t>rcctg</a:t>
            </a:r>
            <a:r>
              <a:rPr lang="ru-RU" smtClean="0"/>
              <a:t> ( -1) + </a:t>
            </a:r>
            <a:r>
              <a:rPr lang="en-US" smtClean="0"/>
              <a:t>πn</a:t>
            </a:r>
            <a:r>
              <a:rPr lang="ru-RU" smtClean="0"/>
              <a:t>,  </a:t>
            </a:r>
            <a:r>
              <a:rPr lang="en-US" smtClean="0"/>
              <a:t>nϵ Z</a:t>
            </a:r>
            <a:endParaRPr lang="ru-RU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х = </a:t>
            </a:r>
            <a:r>
              <a:rPr lang="en-US" smtClean="0"/>
              <a:t>π</a:t>
            </a:r>
            <a:r>
              <a:rPr lang="ru-RU" smtClean="0"/>
              <a:t> - а</a:t>
            </a:r>
            <a:r>
              <a:rPr lang="en-US" smtClean="0"/>
              <a:t>rcctg</a:t>
            </a:r>
            <a:r>
              <a:rPr lang="ru-RU" smtClean="0"/>
              <a:t> 1 + </a:t>
            </a:r>
            <a:r>
              <a:rPr lang="en-US" smtClean="0"/>
              <a:t>πn</a:t>
            </a:r>
            <a:r>
              <a:rPr lang="ru-RU" smtClean="0"/>
              <a:t>,  </a:t>
            </a:r>
            <a:r>
              <a:rPr lang="en-US" smtClean="0"/>
              <a:t>nϵ Z</a:t>
            </a:r>
            <a:endParaRPr lang="ru-RU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   х =       + </a:t>
            </a:r>
            <a:r>
              <a:rPr lang="en-US" smtClean="0"/>
              <a:t>πn</a:t>
            </a:r>
            <a:r>
              <a:rPr lang="ru-RU" smtClean="0"/>
              <a:t>,  </a:t>
            </a:r>
            <a:r>
              <a:rPr lang="en-US" smtClean="0"/>
              <a:t>nϵ Z</a:t>
            </a:r>
            <a:r>
              <a:rPr lang="ru-RU" smtClean="0"/>
              <a:t>.   </a:t>
            </a:r>
          </a:p>
          <a:p>
            <a:pPr eaLnBrk="1" hangingPunct="1"/>
            <a:endParaRPr lang="ru-RU" smtClean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  уравнение </a:t>
            </a:r>
            <a:endParaRPr lang="ru-RU" sz="3200" b="1" i="1" dirty="0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3573463"/>
            <a:ext cx="217487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2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4437063"/>
            <a:ext cx="360363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539750" y="2565400"/>
            <a:ext cx="3744913" cy="719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750" y="3429000"/>
            <a:ext cx="3744913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87900" y="2565400"/>
            <a:ext cx="3816350" cy="719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7900" y="3429000"/>
            <a:ext cx="3816350" cy="936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87900" y="4437063"/>
            <a:ext cx="3816350" cy="7921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5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Уравнение</a:t>
            </a:r>
            <a:r>
              <a:rPr lang="ru-RU" sz="2400" dirty="0" smtClean="0"/>
              <a:t>  </a:t>
            </a:r>
            <a:r>
              <a:rPr lang="en-US" sz="2400" b="1" i="1" dirty="0" err="1" smtClean="0"/>
              <a:t>cos</a:t>
            </a:r>
            <a:r>
              <a:rPr lang="en-US" sz="2400" b="1" i="1" dirty="0" smtClean="0"/>
              <a:t> t</a:t>
            </a:r>
            <a:r>
              <a:rPr lang="ru-RU" sz="2400" b="1" i="1" dirty="0" smtClean="0"/>
              <a:t> = </a:t>
            </a:r>
            <a:r>
              <a:rPr lang="en-US" sz="2400" b="1" i="1" dirty="0" smtClean="0"/>
              <a:t>a</a:t>
            </a:r>
            <a:r>
              <a:rPr lang="ru-RU" sz="2400" b="1" dirty="0" smtClean="0"/>
              <a:t>                                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Уравнение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2400" b="1" i="1" dirty="0" smtClean="0"/>
              <a:t>sin t</a:t>
            </a:r>
            <a:r>
              <a:rPr lang="ru-RU" sz="2400" b="1" i="1" dirty="0" smtClean="0"/>
              <a:t> = </a:t>
            </a:r>
            <a:r>
              <a:rPr lang="en-US" sz="2400" b="1" i="1" dirty="0" smtClean="0"/>
              <a:t>a</a:t>
            </a:r>
            <a:endParaRPr lang="ru-RU" sz="2400" dirty="0"/>
          </a:p>
        </p:txBody>
      </p:sp>
      <p:sp>
        <p:nvSpPr>
          <p:cNvPr id="17411" name="Содержимое 12"/>
          <p:cNvSpPr>
            <a:spLocks noGrp="1"/>
          </p:cNvSpPr>
          <p:nvPr>
            <p:ph sz="half" idx="1"/>
          </p:nvPr>
        </p:nvSpPr>
        <p:spPr>
          <a:xfrm>
            <a:off x="285750" y="500063"/>
            <a:ext cx="4210050" cy="25003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smtClean="0"/>
              <a:t>a</a:t>
            </a:r>
            <a:r>
              <a:rPr lang="ru-RU" sz="2000" smtClean="0"/>
              <a:t>) при   а &gt; 1   и   </a:t>
            </a:r>
            <a:r>
              <a:rPr lang="en-US" sz="2000" smtClean="0"/>
              <a:t>a</a:t>
            </a:r>
            <a:r>
              <a:rPr lang="ru-RU" sz="2000" smtClean="0"/>
              <a:t> &lt; -1   уравнение не имеет корней.  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б) при</a:t>
            </a:r>
            <a:r>
              <a:rPr lang="ru-RU" sz="2000" b="1" smtClean="0"/>
              <a:t>   а = 1</a:t>
            </a:r>
            <a:r>
              <a:rPr lang="en-US" sz="2000" b="1" smtClean="0"/>
              <a:t>:</a:t>
            </a:r>
            <a:r>
              <a:rPr lang="ru-RU" sz="2000" b="1" smtClean="0"/>
              <a:t>  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ru-RU" sz="2000" b="1" smtClean="0"/>
              <a:t>=  2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</a:t>
            </a:r>
            <a:r>
              <a:rPr lang="ru-RU" sz="2000" b="1" smtClean="0"/>
              <a:t>  </a:t>
            </a:r>
            <a:r>
              <a:rPr lang="en-US" sz="2000" b="1" smtClean="0"/>
              <a:t>Z</a:t>
            </a:r>
            <a:r>
              <a:rPr lang="ru-RU" sz="2000" smtClean="0"/>
              <a:t> ;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при   </a:t>
            </a:r>
            <a:r>
              <a:rPr lang="ru-RU" sz="2000" b="1" smtClean="0"/>
              <a:t>а = -1</a:t>
            </a:r>
            <a:r>
              <a:rPr lang="en-US" sz="2000" b="1" smtClean="0"/>
              <a:t>:</a:t>
            </a:r>
            <a:r>
              <a:rPr lang="ru-RU" sz="2000" b="1" smtClean="0"/>
              <a:t> 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ru-RU" sz="2000" b="1" smtClean="0"/>
              <a:t>=  π + 2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</a:t>
            </a:r>
            <a:r>
              <a:rPr lang="ru-RU" sz="2000" b="1" smtClean="0"/>
              <a:t>  </a:t>
            </a:r>
            <a:r>
              <a:rPr lang="en-US" sz="2000" b="1" smtClean="0"/>
              <a:t>Z</a:t>
            </a:r>
            <a:r>
              <a:rPr lang="ru-RU" sz="2000" smtClean="0"/>
              <a:t> ;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при   </a:t>
            </a:r>
            <a:r>
              <a:rPr lang="ru-RU" sz="2000" b="1" smtClean="0"/>
              <a:t>а = 0</a:t>
            </a:r>
            <a:r>
              <a:rPr lang="ru-RU" sz="2000" smtClean="0"/>
              <a:t>:</a:t>
            </a:r>
            <a:r>
              <a:rPr lang="en-US" sz="2000" smtClean="0"/>
              <a:t> </a:t>
            </a:r>
            <a:r>
              <a:rPr lang="en-US" sz="2000" b="1" smtClean="0"/>
              <a:t>t</a:t>
            </a:r>
            <a:r>
              <a:rPr lang="en-US" sz="2000" b="1" baseline="-25000" smtClean="0"/>
              <a:t> </a:t>
            </a:r>
            <a:r>
              <a:rPr lang="ru-RU" sz="2000" b="1" smtClean="0"/>
              <a:t>=        + 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 Z</a:t>
            </a:r>
            <a:r>
              <a:rPr lang="ru-RU" sz="2000" b="1" smtClean="0"/>
              <a:t>. 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в)при   </a:t>
            </a:r>
            <a:r>
              <a:rPr lang="ru-RU" sz="2000" b="1" smtClean="0"/>
              <a:t>-1&lt; </a:t>
            </a:r>
            <a:r>
              <a:rPr lang="en-US" sz="2000" b="1" smtClean="0"/>
              <a:t>t</a:t>
            </a:r>
            <a:r>
              <a:rPr lang="ru-RU" sz="2000" b="1" smtClean="0"/>
              <a:t> &lt; 1:</a:t>
            </a:r>
            <a:r>
              <a:rPr lang="ru-RU" sz="2000" smtClean="0"/>
              <a:t> 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en-US" sz="2000" b="1" smtClean="0"/>
              <a:t>=± </a:t>
            </a:r>
            <a:r>
              <a:rPr lang="en-US" sz="2000" b="1" i="1" smtClean="0"/>
              <a:t>ar</a:t>
            </a:r>
            <a:r>
              <a:rPr lang="ru-RU" sz="2000" b="1" i="1" smtClean="0"/>
              <a:t>с</a:t>
            </a:r>
            <a:r>
              <a:rPr lang="en-US" sz="2000" b="1" i="1" smtClean="0"/>
              <a:t>cos </a:t>
            </a:r>
            <a:r>
              <a:rPr lang="en-US" sz="2000" b="1" smtClean="0"/>
              <a:t>a + 2πn,  </a:t>
            </a:r>
            <a:endParaRPr lang="ru-RU" sz="2000" b="1" smtClean="0"/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                                                         </a:t>
            </a:r>
            <a:r>
              <a:rPr lang="en-US" sz="2000" b="1" smtClean="0"/>
              <a:t>n ϵ  Z ;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endParaRPr lang="ru-RU" sz="2000" smtClean="0"/>
          </a:p>
          <a:p>
            <a:pPr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17412" name="Содержимое 10"/>
          <p:cNvSpPr>
            <a:spLocks noGrp="1"/>
          </p:cNvSpPr>
          <p:nvPr>
            <p:ph sz="half" idx="2"/>
          </p:nvPr>
        </p:nvSpPr>
        <p:spPr>
          <a:xfrm>
            <a:off x="4643438" y="500063"/>
            <a:ext cx="4352925" cy="24288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smtClean="0"/>
              <a:t>a</a:t>
            </a:r>
            <a:r>
              <a:rPr lang="ru-RU" sz="2000" smtClean="0"/>
              <a:t>) при   </a:t>
            </a:r>
            <a:r>
              <a:rPr lang="ru-RU" sz="2000" b="1" smtClean="0"/>
              <a:t>а &gt; 1   </a:t>
            </a:r>
            <a:r>
              <a:rPr lang="ru-RU" sz="2000" smtClean="0"/>
              <a:t>и   </a:t>
            </a:r>
            <a:r>
              <a:rPr lang="en-US" sz="2000" b="1" smtClean="0"/>
              <a:t>a</a:t>
            </a:r>
            <a:r>
              <a:rPr lang="ru-RU" sz="2000" b="1" smtClean="0"/>
              <a:t> &lt; -1</a:t>
            </a:r>
            <a:r>
              <a:rPr lang="ru-RU" sz="2000" smtClean="0"/>
              <a:t>   уравнение не имеет корней.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б) при</a:t>
            </a:r>
            <a:r>
              <a:rPr lang="ru-RU" sz="2000" b="1" smtClean="0"/>
              <a:t>   а = 1:  </a:t>
            </a:r>
            <a:r>
              <a:rPr lang="en-US" sz="2000" b="1" smtClean="0"/>
              <a:t>t</a:t>
            </a:r>
            <a:r>
              <a:rPr lang="ru-RU" sz="2000" b="1" baseline="-25000" smtClean="0"/>
              <a:t>  </a:t>
            </a:r>
            <a:r>
              <a:rPr lang="ru-RU" sz="2000" b="1" smtClean="0"/>
              <a:t>=     + 2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 Z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при   </a:t>
            </a:r>
            <a:r>
              <a:rPr lang="ru-RU" sz="2000" b="1" smtClean="0"/>
              <a:t>а = -1: 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ru-RU" sz="2000" b="1" smtClean="0"/>
              <a:t>=  -      </a:t>
            </a:r>
            <a:r>
              <a:rPr lang="ru-RU" sz="2000" b="1" i="1" smtClean="0"/>
              <a:t> </a:t>
            </a:r>
            <a:r>
              <a:rPr lang="ru-RU" sz="2000" b="1" smtClean="0"/>
              <a:t>+ 2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 Z</a:t>
            </a:r>
            <a:r>
              <a:rPr lang="ru-RU" sz="2000" b="1" smtClean="0"/>
              <a:t>;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при   </a:t>
            </a:r>
            <a:r>
              <a:rPr lang="ru-RU" sz="2000" b="1" smtClean="0"/>
              <a:t>а = 0 : 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ru-RU" sz="2000" b="1" smtClean="0"/>
              <a:t>= </a:t>
            </a:r>
            <a:r>
              <a:rPr lang="en-US" sz="2000" b="1" smtClean="0"/>
              <a:t>πn</a:t>
            </a:r>
            <a:r>
              <a:rPr lang="ru-RU" sz="2000" b="1" smtClean="0"/>
              <a:t>,  </a:t>
            </a:r>
            <a:r>
              <a:rPr lang="en-US" sz="2000" b="1" smtClean="0"/>
              <a:t>n ϵ</a:t>
            </a:r>
            <a:r>
              <a:rPr lang="ru-RU" sz="2000" b="1" smtClean="0"/>
              <a:t>  </a:t>
            </a:r>
            <a:r>
              <a:rPr lang="en-US" sz="2000" b="1" smtClean="0"/>
              <a:t>Z</a:t>
            </a:r>
            <a:r>
              <a:rPr lang="ru-RU" sz="2000" b="1" smtClean="0"/>
              <a:t> ;</a:t>
            </a:r>
            <a:endParaRPr lang="ru-RU" sz="2000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в)  при   </a:t>
            </a:r>
            <a:r>
              <a:rPr lang="ru-RU" sz="2000" b="1" smtClean="0"/>
              <a:t>-1&lt; </a:t>
            </a:r>
            <a:r>
              <a:rPr lang="en-US" sz="2000" b="1" smtClean="0"/>
              <a:t>t</a:t>
            </a:r>
            <a:r>
              <a:rPr lang="ru-RU" sz="2000" b="1" smtClean="0"/>
              <a:t> &lt; 1:</a:t>
            </a:r>
            <a:r>
              <a:rPr lang="en-US" sz="2000" b="1" smtClean="0"/>
              <a:t>t </a:t>
            </a:r>
            <a:r>
              <a:rPr lang="en-US" sz="2000" b="1" baseline="-25000" smtClean="0"/>
              <a:t> </a:t>
            </a:r>
            <a:r>
              <a:rPr lang="ru-RU" sz="2000" b="1" smtClean="0"/>
              <a:t>=( -1)</a:t>
            </a:r>
            <a:r>
              <a:rPr lang="en-US" sz="2000" b="1" baseline="30000" smtClean="0"/>
              <a:t>k</a:t>
            </a:r>
            <a:r>
              <a:rPr lang="en-US" sz="2000" b="1" smtClean="0"/>
              <a:t> </a:t>
            </a:r>
            <a:r>
              <a:rPr lang="en-US" sz="2000" b="1" i="1" smtClean="0"/>
              <a:t>ar</a:t>
            </a:r>
            <a:r>
              <a:rPr lang="ru-RU" sz="2000" b="1" i="1" smtClean="0"/>
              <a:t>с</a:t>
            </a:r>
            <a:r>
              <a:rPr lang="en-US" sz="2000" b="1" i="1" smtClean="0"/>
              <a:t>sin </a:t>
            </a:r>
            <a:r>
              <a:rPr lang="en-US" sz="2000" b="1" smtClean="0"/>
              <a:t>a</a:t>
            </a:r>
            <a:r>
              <a:rPr lang="ru-RU" sz="2000" b="1" smtClean="0"/>
              <a:t> + </a:t>
            </a:r>
            <a:r>
              <a:rPr lang="en-US" sz="2000" b="1" smtClean="0"/>
              <a:t>πk</a:t>
            </a:r>
            <a:r>
              <a:rPr lang="ru-RU" sz="2000" b="1" smtClean="0"/>
              <a:t>, 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                                                              </a:t>
            </a:r>
            <a:r>
              <a:rPr lang="en-US" sz="2000" b="1" smtClean="0"/>
              <a:t>k ϵ</a:t>
            </a:r>
            <a:r>
              <a:rPr lang="ru-RU" sz="2000" b="1" smtClean="0"/>
              <a:t>  </a:t>
            </a:r>
            <a:r>
              <a:rPr lang="en-US" sz="2000" b="1" smtClean="0"/>
              <a:t>Z</a:t>
            </a:r>
            <a:r>
              <a:rPr lang="ru-RU" sz="2000" smtClean="0"/>
              <a:t>  </a:t>
            </a:r>
          </a:p>
          <a:p>
            <a:endParaRPr lang="ru-RU" smtClean="0"/>
          </a:p>
        </p:txBody>
      </p:sp>
      <p:pic>
        <p:nvPicPr>
          <p:cNvPr id="17413" name="Рисунок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714625"/>
            <a:ext cx="200025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2286000"/>
            <a:ext cx="190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1571625"/>
            <a:ext cx="190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1928813"/>
            <a:ext cx="190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Рисунок 3" descr="триг окружность1.JPG"/>
          <p:cNvPicPr>
            <a:picLocks noChangeAspect="1"/>
          </p:cNvPicPr>
          <p:nvPr/>
        </p:nvPicPr>
        <p:blipFill>
          <a:blip r:embed="rId4"/>
          <a:srcRect l="56300" t="10085" r="16925" b="56438"/>
          <a:stretch>
            <a:fillRect/>
          </a:stretch>
        </p:blipFill>
        <p:spPr bwMode="auto">
          <a:xfrm>
            <a:off x="5572125" y="2714625"/>
            <a:ext cx="235902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500" y="5000625"/>
            <a:ext cx="3000375" cy="4619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</a:rPr>
              <a:t>Уравнение</a:t>
            </a:r>
            <a:r>
              <a:rPr lang="ru-RU" sz="2400" dirty="0"/>
              <a:t>  </a:t>
            </a:r>
            <a:r>
              <a:rPr lang="en-US" sz="2400" b="1" i="1" dirty="0" err="1"/>
              <a:t>tg</a:t>
            </a:r>
            <a:r>
              <a:rPr lang="en-US" sz="2400" b="1" i="1" dirty="0"/>
              <a:t> t</a:t>
            </a:r>
            <a:r>
              <a:rPr lang="ru-RU" sz="2400" b="1" i="1" dirty="0"/>
              <a:t> = </a:t>
            </a:r>
            <a:r>
              <a:rPr lang="en-US" sz="2400" b="1" i="1" dirty="0"/>
              <a:t>a</a:t>
            </a:r>
            <a:r>
              <a:rPr lang="ru-RU" sz="2400" b="1" i="1" dirty="0"/>
              <a:t>               </a:t>
            </a:r>
            <a:endParaRPr lang="ru-RU" sz="2400" dirty="0"/>
          </a:p>
        </p:txBody>
      </p:sp>
      <p:sp>
        <p:nvSpPr>
          <p:cNvPr id="17420" name="Прямоугольник 15"/>
          <p:cNvSpPr>
            <a:spLocks noChangeArrowheads="1"/>
          </p:cNvSpPr>
          <p:nvPr/>
        </p:nvSpPr>
        <p:spPr bwMode="auto">
          <a:xfrm>
            <a:off x="1000125" y="5500688"/>
            <a:ext cx="2619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</a:t>
            </a:r>
            <a:r>
              <a:rPr lang="en-US" b="1"/>
              <a:t> = </a:t>
            </a:r>
            <a:r>
              <a:rPr lang="ru-RU" b="1"/>
              <a:t>а</a:t>
            </a:r>
            <a:r>
              <a:rPr lang="en-US" b="1"/>
              <a:t>rctg a + πn,  nϵ Z.</a:t>
            </a:r>
            <a:endParaRPr lang="ru-RU"/>
          </a:p>
        </p:txBody>
      </p:sp>
      <p:pic>
        <p:nvPicPr>
          <p:cNvPr id="17421" name="Рисунок 3" descr="триг окружность1.JPG"/>
          <p:cNvPicPr>
            <a:picLocks noChangeAspect="1"/>
          </p:cNvPicPr>
          <p:nvPr/>
        </p:nvPicPr>
        <p:blipFill>
          <a:blip r:embed="rId4"/>
          <a:srcRect l="27950" t="22960" r="48425" b="39700"/>
          <a:stretch>
            <a:fillRect/>
          </a:stretch>
        </p:blipFill>
        <p:spPr bwMode="auto">
          <a:xfrm>
            <a:off x="3857625" y="4714875"/>
            <a:ext cx="20113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852988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Arial" charset="0"/>
              <a:buAutoNum type="arabicParenR"/>
              <a:defRPr/>
            </a:pPr>
            <a:r>
              <a:rPr lang="en-US" dirty="0" smtClean="0"/>
              <a:t>a</a:t>
            </a:r>
            <a:r>
              <a:rPr lang="ru-RU" dirty="0" smtClean="0"/>
              <a:t>) </a:t>
            </a:r>
            <a:r>
              <a:rPr lang="en-US" i="1" dirty="0" err="1" smtClean="0"/>
              <a:t>cos</a:t>
            </a:r>
            <a:r>
              <a:rPr lang="en-US" i="1" dirty="0" smtClean="0"/>
              <a:t> x</a:t>
            </a:r>
            <a:r>
              <a:rPr lang="ru-RU" dirty="0" smtClean="0"/>
              <a:t> =1    б)  </a:t>
            </a:r>
            <a:r>
              <a:rPr lang="en-US" i="1" dirty="0" err="1" smtClean="0"/>
              <a:t>cos</a:t>
            </a:r>
            <a:r>
              <a:rPr lang="en-US" i="1" dirty="0" smtClean="0"/>
              <a:t> x</a:t>
            </a:r>
            <a:r>
              <a:rPr lang="ru-RU" dirty="0" smtClean="0"/>
              <a:t> = - 1    в)   </a:t>
            </a:r>
            <a:r>
              <a:rPr lang="en-US" i="1" dirty="0" err="1" smtClean="0"/>
              <a:t>cos</a:t>
            </a:r>
            <a:r>
              <a:rPr lang="en-US" i="1" dirty="0" smtClean="0"/>
              <a:t> x</a:t>
            </a:r>
            <a:r>
              <a:rPr lang="ru-RU" dirty="0" smtClean="0"/>
              <a:t> = 0 </a:t>
            </a:r>
          </a:p>
          <a:p>
            <a:pPr marL="514350" indent="-51435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dirty="0" smtClean="0"/>
              <a:t>        г</a:t>
            </a:r>
            <a:r>
              <a:rPr lang="ru-RU" i="1" dirty="0" smtClean="0"/>
              <a:t>) </a:t>
            </a:r>
            <a:r>
              <a:rPr lang="en-US" i="1" dirty="0" err="1" smtClean="0"/>
              <a:t>cos</a:t>
            </a:r>
            <a:r>
              <a:rPr lang="en-US" i="1" dirty="0" smtClean="0"/>
              <a:t> x</a:t>
            </a:r>
            <a:r>
              <a:rPr lang="ru-RU" dirty="0" smtClean="0"/>
              <a:t> =1,2     </a:t>
            </a:r>
            <a:r>
              <a:rPr lang="ru-RU" dirty="0" err="1" smtClean="0"/>
              <a:t>д</a:t>
            </a:r>
            <a:r>
              <a:rPr lang="ru-RU" dirty="0" smtClean="0"/>
              <a:t>)   </a:t>
            </a:r>
            <a:r>
              <a:rPr lang="en-US" i="1" dirty="0" err="1" smtClean="0"/>
              <a:t>cos</a:t>
            </a:r>
            <a:r>
              <a:rPr lang="en-US" i="1" dirty="0" smtClean="0"/>
              <a:t> x</a:t>
            </a:r>
            <a:r>
              <a:rPr lang="ru-RU" dirty="0" smtClean="0"/>
              <a:t> = 0,2      </a:t>
            </a:r>
          </a:p>
          <a:p>
            <a:pPr marL="514350" indent="-514350" eaLnBrk="1" hangingPunct="1">
              <a:lnSpc>
                <a:spcPct val="150000"/>
              </a:lnSpc>
              <a:buFont typeface="Arial" charset="0"/>
              <a:buAutoNum type="arabicParenR" startAt="2"/>
              <a:defRPr/>
            </a:pPr>
            <a:r>
              <a:rPr lang="ru-RU" dirty="0" smtClean="0"/>
              <a:t>а)                                  б)   </a:t>
            </a:r>
          </a:p>
          <a:p>
            <a:pPr marL="514350" indent="-51435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dirty="0" smtClean="0"/>
              <a:t>       </a:t>
            </a:r>
          </a:p>
          <a:p>
            <a:pPr marL="514350" indent="-51435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dirty="0" smtClean="0"/>
              <a:t>        в)                                 г) </a:t>
            </a:r>
          </a:p>
          <a:p>
            <a:pPr marL="514350" indent="-514350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ru-RU" dirty="0" smtClean="0"/>
          </a:p>
          <a:p>
            <a:pPr marL="514350" indent="-51435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dirty="0" smtClean="0"/>
              <a:t>  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3375"/>
            <a:ext cx="8229600" cy="6477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Задание 1. </a:t>
            </a:r>
            <a:r>
              <a:rPr lang="ru-RU" sz="3200" dirty="0" smtClean="0"/>
              <a:t>  </a:t>
            </a:r>
            <a:r>
              <a:rPr lang="ru-RU" sz="3200" b="1" dirty="0" smtClean="0"/>
              <a:t>Найти корни уравнения:</a:t>
            </a:r>
            <a:endParaRPr lang="ru-RU" sz="3200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3068638"/>
            <a:ext cx="15001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2997200"/>
            <a:ext cx="1785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4437063"/>
            <a:ext cx="1787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689475"/>
            <a:ext cx="16335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mtClean="0"/>
              <a:t> </a:t>
            </a:r>
            <a:r>
              <a:rPr lang="en-US" smtClean="0"/>
              <a:t>1)   a) </a:t>
            </a:r>
            <a:r>
              <a:rPr lang="en-US" i="1" smtClean="0"/>
              <a:t>sin x</a:t>
            </a:r>
            <a:r>
              <a:rPr lang="en-US" smtClean="0"/>
              <a:t> =1    </a:t>
            </a:r>
            <a:r>
              <a:rPr lang="ru-RU" smtClean="0"/>
              <a:t>б</a:t>
            </a:r>
            <a:r>
              <a:rPr lang="en-US" smtClean="0"/>
              <a:t>)  </a:t>
            </a:r>
            <a:r>
              <a:rPr lang="en-US" i="1" smtClean="0"/>
              <a:t>sin x</a:t>
            </a:r>
            <a:r>
              <a:rPr lang="en-US" smtClean="0"/>
              <a:t> = - 1    </a:t>
            </a:r>
            <a:r>
              <a:rPr lang="ru-RU" smtClean="0"/>
              <a:t>в</a:t>
            </a:r>
            <a:r>
              <a:rPr lang="en-US" smtClean="0"/>
              <a:t>)   </a:t>
            </a:r>
            <a:r>
              <a:rPr lang="en-US" i="1" smtClean="0"/>
              <a:t>sin x</a:t>
            </a:r>
            <a:r>
              <a:rPr lang="en-US" smtClean="0"/>
              <a:t> = 0 </a:t>
            </a:r>
            <a:endParaRPr lang="ru-RU" smtClean="0"/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    </a:t>
            </a:r>
            <a:r>
              <a:rPr lang="en-US" smtClean="0"/>
              <a:t>   </a:t>
            </a:r>
            <a:r>
              <a:rPr lang="ru-RU" smtClean="0"/>
              <a:t>г</a:t>
            </a:r>
            <a:r>
              <a:rPr lang="en-US" i="1" smtClean="0"/>
              <a:t>) sin x</a:t>
            </a:r>
            <a:r>
              <a:rPr lang="en-US" smtClean="0"/>
              <a:t> =1,2     </a:t>
            </a:r>
            <a:r>
              <a:rPr lang="ru-RU" smtClean="0"/>
              <a:t>д</a:t>
            </a:r>
            <a:r>
              <a:rPr lang="en-US" smtClean="0"/>
              <a:t>)   </a:t>
            </a:r>
            <a:r>
              <a:rPr lang="en-US" i="1" smtClean="0"/>
              <a:t>sin x</a:t>
            </a:r>
            <a:r>
              <a:rPr lang="en-US" smtClean="0"/>
              <a:t> = 0,7 </a:t>
            </a:r>
            <a:r>
              <a:rPr lang="ru-RU" smtClean="0"/>
              <a:t> 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2) а)                               б)       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    в)                                г) 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Задание 2. </a:t>
            </a:r>
            <a:r>
              <a:rPr lang="ru-RU" sz="3200" dirty="0" smtClean="0"/>
              <a:t>  </a:t>
            </a:r>
            <a:r>
              <a:rPr lang="ru-RU" sz="3200" b="1" dirty="0" smtClean="0"/>
              <a:t>Найти корни уравнения: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</a:t>
            </a:r>
            <a:endParaRPr lang="ru-RU" sz="3200" dirty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3500438"/>
            <a:ext cx="14652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500438"/>
            <a:ext cx="1752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4724400"/>
            <a:ext cx="151130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4868863"/>
            <a:ext cx="1525587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</a:t>
            </a:r>
            <a:endParaRPr lang="ru-RU" sz="2400" smtClean="0"/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   а) 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Решите уравнение                              и  </a:t>
            </a:r>
            <a:r>
              <a:rPr lang="ru-RU" sz="2400" b="1" dirty="0" smtClean="0"/>
              <a:t>укажите корни, принадлежащие       промежутку [</a:t>
            </a:r>
            <a:r>
              <a:rPr lang="ru-RU" sz="2400" b="1" dirty="0" err="1" smtClean="0"/>
              <a:t>-π</a:t>
            </a:r>
            <a:r>
              <a:rPr lang="ru-RU" sz="2400" b="1" dirty="0" smtClean="0"/>
              <a:t>;-2π].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i="1" dirty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88913"/>
            <a:ext cx="1189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2205038"/>
            <a:ext cx="1295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3068638"/>
            <a:ext cx="387985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1400">
                <a:cs typeface="Times New Roman" pitchFamily="18" charset="0"/>
              </a:rPr>
              <a:t>            </a:t>
            </a:r>
            <a:endParaRPr lang="en-US">
              <a:cs typeface="Times New Roman" pitchFamily="18" charset="0"/>
            </a:endParaRPr>
          </a:p>
        </p:txBody>
      </p: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4149725"/>
            <a:ext cx="30972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2" name="Rectangle 9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762125" algn="l"/>
              </a:tabLst>
            </a:pPr>
            <a:endParaRPr lang="ru-RU"/>
          </a:p>
        </p:txBody>
      </p:sp>
      <p:sp>
        <p:nvSpPr>
          <p:cNvPr id="20493" name="Rectangle 11"/>
          <p:cNvSpPr>
            <a:spLocks noChangeArrowheads="1"/>
          </p:cNvSpPr>
          <p:nvPr/>
        </p:nvSpPr>
        <p:spPr bwMode="auto">
          <a:xfrm>
            <a:off x="0" y="42529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2000" b="1"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</a:rPr>
              <a:t>Определение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Уравнения вида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) = 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где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– данное число, а 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– одна из тригонометрических функций, называются простейшими тригонометрическими уравнениями.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8291513" cy="4897437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arenR"/>
            </a:pPr>
            <a:r>
              <a:rPr lang="ru-RU" sz="2000" b="1" smtClean="0"/>
              <a:t>с помощью окружности </a:t>
            </a:r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None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r>
              <a:rPr lang="ru-RU" sz="2000" b="1" smtClean="0"/>
              <a:t>с помощью графика </a:t>
            </a:r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AutoNum type="arabicParenR"/>
            </a:pPr>
            <a:endParaRPr lang="ru-RU" sz="2000" b="1" smtClean="0"/>
          </a:p>
          <a:p>
            <a:pPr marL="457200" indent="-457200" eaLnBrk="1" hangingPunct="1">
              <a:buFont typeface="Arial" charset="0"/>
              <a:buNone/>
            </a:pPr>
            <a:r>
              <a:rPr lang="ru-RU" sz="2000" b="1" smtClean="0"/>
              <a:t>        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ru-RU" sz="2000" b="1" smtClean="0"/>
              <a:t>            Ответ : а)                                           б)</a:t>
            </a:r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б) сделаем выборку корней, принадлежащих промежутку</a:t>
            </a:r>
            <a:b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[-2π; </a:t>
            </a:r>
            <a:r>
              <a:rPr lang="ru-RU" sz="20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-π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].</a:t>
            </a:r>
            <a:endParaRPr lang="ru-RU" sz="3200" b="1" i="1" dirty="0"/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700213"/>
            <a:ext cx="23558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2360613"/>
            <a:ext cx="93503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762125" algn="l"/>
              </a:tabLst>
            </a:pPr>
            <a:endParaRPr lang="ru-RU"/>
          </a:p>
        </p:txBody>
      </p:sp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4"/>
          <a:srcRect l="10597" t="28267" r="14925" b="33739"/>
          <a:stretch>
            <a:fillRect/>
          </a:stretch>
        </p:blipFill>
        <p:spPr bwMode="auto">
          <a:xfrm>
            <a:off x="1619250" y="3860800"/>
            <a:ext cx="59705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5445125"/>
            <a:ext cx="20224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9400" y="5589588"/>
            <a:ext cx="5080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1187450" y="5445125"/>
            <a:ext cx="5184775" cy="7921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1125538"/>
            <a:ext cx="69135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Продолжите фразу :</a:t>
            </a:r>
          </a:p>
          <a:p>
            <a:pPr>
              <a:lnSpc>
                <a:spcPct val="150000"/>
              </a:lnSpc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Сегодня на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занятии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я  повторил …</a:t>
            </a:r>
          </a:p>
          <a:p>
            <a:pPr>
              <a:lnSpc>
                <a:spcPct val="150000"/>
              </a:lnSpc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Сегодня на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занятии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я  узнал  …</a:t>
            </a:r>
          </a:p>
          <a:p>
            <a:pPr>
              <a:lnSpc>
                <a:spcPct val="150000"/>
              </a:lnSpc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Сегодня на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занятии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я  научился 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…</a:t>
            </a:r>
            <a:endParaRPr lang="ru-RU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503238" y="1127125"/>
            <a:ext cx="1839912" cy="1744663"/>
            <a:chOff x="332" y="717"/>
            <a:chExt cx="1159" cy="1099"/>
          </a:xfrm>
        </p:grpSpPr>
        <p:sp>
          <p:nvSpPr>
            <p:cNvPr id="1085" name="Oval 6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7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Line 8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9" name="Oval 13"/>
          <p:cNvSpPr>
            <a:spLocks noChangeArrowheads="1"/>
          </p:cNvSpPr>
          <p:nvPr/>
        </p:nvSpPr>
        <p:spPr bwMode="auto">
          <a:xfrm>
            <a:off x="1965325" y="1989138"/>
            <a:ext cx="96838" cy="96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Oval 15"/>
          <p:cNvSpPr>
            <a:spLocks noChangeArrowheads="1"/>
          </p:cNvSpPr>
          <p:nvPr/>
        </p:nvSpPr>
        <p:spPr bwMode="auto">
          <a:xfrm>
            <a:off x="622300" y="2016125"/>
            <a:ext cx="96838" cy="96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1" name="Group 22"/>
          <p:cNvGrpSpPr>
            <a:grpSpLocks/>
          </p:cNvGrpSpPr>
          <p:nvPr/>
        </p:nvGrpSpPr>
        <p:grpSpPr bwMode="auto">
          <a:xfrm>
            <a:off x="3605213" y="1209675"/>
            <a:ext cx="1839912" cy="1744663"/>
            <a:chOff x="332" y="717"/>
            <a:chExt cx="1159" cy="1099"/>
          </a:xfrm>
        </p:grpSpPr>
        <p:sp>
          <p:nvSpPr>
            <p:cNvPr id="1082" name="Oval 23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24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Line 25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2" name="Group 26"/>
          <p:cNvGrpSpPr>
            <a:grpSpLocks/>
          </p:cNvGrpSpPr>
          <p:nvPr/>
        </p:nvGrpSpPr>
        <p:grpSpPr bwMode="auto">
          <a:xfrm>
            <a:off x="6621463" y="1123950"/>
            <a:ext cx="1839912" cy="1744663"/>
            <a:chOff x="332" y="717"/>
            <a:chExt cx="1159" cy="1099"/>
          </a:xfrm>
        </p:grpSpPr>
        <p:sp>
          <p:nvSpPr>
            <p:cNvPr id="1079" name="Oval 27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28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Line 29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3" name="Group 30"/>
          <p:cNvGrpSpPr>
            <a:grpSpLocks/>
          </p:cNvGrpSpPr>
          <p:nvPr/>
        </p:nvGrpSpPr>
        <p:grpSpPr bwMode="auto">
          <a:xfrm>
            <a:off x="319088" y="4092575"/>
            <a:ext cx="1839912" cy="1744663"/>
            <a:chOff x="332" y="717"/>
            <a:chExt cx="1159" cy="1099"/>
          </a:xfrm>
        </p:grpSpPr>
        <p:sp>
          <p:nvSpPr>
            <p:cNvPr id="1076" name="Oval 31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7" name="Line 32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Line 33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4" name="Group 34"/>
          <p:cNvGrpSpPr>
            <a:grpSpLocks/>
          </p:cNvGrpSpPr>
          <p:nvPr/>
        </p:nvGrpSpPr>
        <p:grpSpPr bwMode="auto">
          <a:xfrm>
            <a:off x="3690938" y="4219575"/>
            <a:ext cx="1839912" cy="1744663"/>
            <a:chOff x="332" y="717"/>
            <a:chExt cx="1159" cy="1099"/>
          </a:xfrm>
        </p:grpSpPr>
        <p:sp>
          <p:nvSpPr>
            <p:cNvPr id="1073" name="Oval 35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" name="Line 36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Line 37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5" name="Group 38"/>
          <p:cNvGrpSpPr>
            <a:grpSpLocks/>
          </p:cNvGrpSpPr>
          <p:nvPr/>
        </p:nvGrpSpPr>
        <p:grpSpPr bwMode="auto">
          <a:xfrm>
            <a:off x="6770688" y="4203700"/>
            <a:ext cx="1839912" cy="1744663"/>
            <a:chOff x="332" y="717"/>
            <a:chExt cx="1159" cy="1099"/>
          </a:xfrm>
        </p:grpSpPr>
        <p:sp>
          <p:nvSpPr>
            <p:cNvPr id="1070" name="Oval 39"/>
            <p:cNvSpPr>
              <a:spLocks noChangeArrowheads="1"/>
            </p:cNvSpPr>
            <p:nvPr/>
          </p:nvSpPr>
          <p:spPr bwMode="auto">
            <a:xfrm>
              <a:off x="446" y="861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0"/>
            <p:cNvSpPr>
              <a:spLocks noChangeShapeType="1"/>
            </p:cNvSpPr>
            <p:nvPr/>
          </p:nvSpPr>
          <p:spPr bwMode="auto">
            <a:xfrm>
              <a:off x="332" y="1293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Line 41"/>
            <p:cNvSpPr>
              <a:spLocks noChangeShapeType="1"/>
            </p:cNvSpPr>
            <p:nvPr/>
          </p:nvSpPr>
          <p:spPr bwMode="auto">
            <a:xfrm flipV="1">
              <a:off x="846" y="71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" name="Oval 12"/>
          <p:cNvSpPr>
            <a:spLocks noChangeArrowheads="1"/>
          </p:cNvSpPr>
          <p:nvPr/>
        </p:nvSpPr>
        <p:spPr bwMode="auto">
          <a:xfrm>
            <a:off x="4391025" y="1392238"/>
            <a:ext cx="96838" cy="96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Oval 9"/>
          <p:cNvSpPr>
            <a:spLocks noChangeArrowheads="1"/>
          </p:cNvSpPr>
          <p:nvPr/>
        </p:nvSpPr>
        <p:spPr bwMode="auto">
          <a:xfrm>
            <a:off x="1090613" y="4267200"/>
            <a:ext cx="96837" cy="96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Oval 16"/>
          <p:cNvSpPr>
            <a:spLocks noChangeArrowheads="1"/>
          </p:cNvSpPr>
          <p:nvPr/>
        </p:nvSpPr>
        <p:spPr bwMode="auto">
          <a:xfrm>
            <a:off x="1074738" y="5634038"/>
            <a:ext cx="96837" cy="96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Oval 17"/>
          <p:cNvSpPr>
            <a:spLocks noChangeArrowheads="1"/>
          </p:cNvSpPr>
          <p:nvPr/>
        </p:nvSpPr>
        <p:spPr bwMode="auto">
          <a:xfrm>
            <a:off x="5143500" y="5080000"/>
            <a:ext cx="96838" cy="96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Oval 19"/>
          <p:cNvSpPr>
            <a:spLocks noChangeArrowheads="1"/>
          </p:cNvSpPr>
          <p:nvPr/>
        </p:nvSpPr>
        <p:spPr bwMode="auto">
          <a:xfrm>
            <a:off x="6902450" y="5068888"/>
            <a:ext cx="96838" cy="96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" name="Rectangle 4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30" name="Object 2"/>
          <p:cNvGraphicFramePr>
            <a:graphicFrameLocks noChangeAspect="1"/>
          </p:cNvGraphicFramePr>
          <p:nvPr/>
        </p:nvGraphicFramePr>
        <p:xfrm>
          <a:off x="990600" y="519113"/>
          <a:ext cx="763588" cy="415925"/>
        </p:xfrm>
        <a:graphic>
          <a:graphicData uri="http://schemas.openxmlformats.org/presentationml/2006/ole">
            <p:oleObj spid="_x0000_s1026" name="Формула" r:id="rId3" imgW="330120" imgH="177480" progId="Equation.3">
              <p:embed/>
            </p:oleObj>
          </a:graphicData>
        </a:graphic>
      </p:graphicFrame>
      <p:sp>
        <p:nvSpPr>
          <p:cNvPr id="1052" name="Rectangle 4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32" name="Object 3"/>
          <p:cNvGraphicFramePr>
            <a:graphicFrameLocks noChangeAspect="1"/>
          </p:cNvGraphicFramePr>
          <p:nvPr/>
        </p:nvGraphicFramePr>
        <p:xfrm>
          <a:off x="234950" y="2924175"/>
          <a:ext cx="2058988" cy="496888"/>
        </p:xfrm>
        <a:graphic>
          <a:graphicData uri="http://schemas.openxmlformats.org/presentationml/2006/ole">
            <p:oleObj spid="_x0000_s1027" name="Формула" r:id="rId4" imgW="825500" imgH="203200" progId="Equation.3">
              <p:embed/>
            </p:oleObj>
          </a:graphicData>
        </a:graphic>
      </p:graphicFrame>
      <p:sp>
        <p:nvSpPr>
          <p:cNvPr id="1053" name="Rectangle 4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34" name="Object 4"/>
          <p:cNvGraphicFramePr>
            <a:graphicFrameLocks noChangeAspect="1"/>
          </p:cNvGraphicFramePr>
          <p:nvPr/>
        </p:nvGraphicFramePr>
        <p:xfrm>
          <a:off x="4078288" y="620713"/>
          <a:ext cx="779462" cy="427037"/>
        </p:xfrm>
        <a:graphic>
          <a:graphicData uri="http://schemas.openxmlformats.org/presentationml/2006/ole">
            <p:oleObj spid="_x0000_s1028" name="Формула" r:id="rId5" imgW="330120" imgH="177480" progId="Equation.3">
              <p:embed/>
            </p:oleObj>
          </a:graphicData>
        </a:graphic>
      </p:graphicFrame>
      <p:sp>
        <p:nvSpPr>
          <p:cNvPr id="1054" name="Rectangle 49"/>
          <p:cNvSpPr>
            <a:spLocks noChangeArrowheads="1"/>
          </p:cNvSpPr>
          <p:nvPr/>
        </p:nvSpPr>
        <p:spPr bwMode="auto">
          <a:xfrm>
            <a:off x="939800" y="35433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36" name="Object 5"/>
          <p:cNvGraphicFramePr>
            <a:graphicFrameLocks noChangeAspect="1"/>
          </p:cNvGraphicFramePr>
          <p:nvPr/>
        </p:nvGraphicFramePr>
        <p:xfrm>
          <a:off x="3140075" y="2840038"/>
          <a:ext cx="2789238" cy="922337"/>
        </p:xfrm>
        <a:graphic>
          <a:graphicData uri="http://schemas.openxmlformats.org/presentationml/2006/ole">
            <p:oleObj spid="_x0000_s1029" name="Формула" r:id="rId6" imgW="1180588" imgH="393529" progId="Equation.3">
              <p:embed/>
            </p:oleObj>
          </a:graphicData>
        </a:graphic>
      </p:graphicFrame>
      <p:sp>
        <p:nvSpPr>
          <p:cNvPr id="1055" name="Rectangle 51"/>
          <p:cNvSpPr>
            <a:spLocks noChangeArrowheads="1"/>
          </p:cNvSpPr>
          <p:nvPr/>
        </p:nvSpPr>
        <p:spPr bwMode="auto">
          <a:xfrm>
            <a:off x="0" y="3605213"/>
            <a:ext cx="9144000" cy="42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2338" name="Object 6"/>
          <p:cNvGraphicFramePr>
            <a:graphicFrameLocks noChangeAspect="1"/>
          </p:cNvGraphicFramePr>
          <p:nvPr/>
        </p:nvGraphicFramePr>
        <p:xfrm>
          <a:off x="7099300" y="763588"/>
          <a:ext cx="806450" cy="439737"/>
        </p:xfrm>
        <a:graphic>
          <a:graphicData uri="http://schemas.openxmlformats.org/presentationml/2006/ole">
            <p:oleObj spid="_x0000_s1030" name="Формула" r:id="rId7" imgW="330120" imgH="177480" progId="Equation.3">
              <p:embed/>
            </p:oleObj>
          </a:graphicData>
        </a:graphic>
      </p:graphicFrame>
      <p:sp>
        <p:nvSpPr>
          <p:cNvPr id="1056" name="Rectangle 55"/>
          <p:cNvSpPr>
            <a:spLocks noChangeArrowheads="1"/>
          </p:cNvSpPr>
          <p:nvPr/>
        </p:nvSpPr>
        <p:spPr bwMode="auto">
          <a:xfrm>
            <a:off x="2671763" y="40052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42" name="Object 7"/>
          <p:cNvGraphicFramePr>
            <a:graphicFrameLocks noChangeAspect="1"/>
          </p:cNvGraphicFramePr>
          <p:nvPr/>
        </p:nvGraphicFramePr>
        <p:xfrm>
          <a:off x="6205538" y="2978150"/>
          <a:ext cx="2711450" cy="823913"/>
        </p:xfrm>
        <a:graphic>
          <a:graphicData uri="http://schemas.openxmlformats.org/presentationml/2006/ole">
            <p:oleObj spid="_x0000_s1031" name="Формула" r:id="rId8" imgW="1282700" imgH="393700" progId="Equation.3">
              <p:embed/>
            </p:oleObj>
          </a:graphicData>
        </a:graphic>
      </p:graphicFrame>
      <p:sp>
        <p:nvSpPr>
          <p:cNvPr id="1057" name="Line 56"/>
          <p:cNvSpPr>
            <a:spLocks noChangeShapeType="1"/>
          </p:cNvSpPr>
          <p:nvPr/>
        </p:nvSpPr>
        <p:spPr bwMode="auto">
          <a:xfrm>
            <a:off x="2978150" y="3940175"/>
            <a:ext cx="0" cy="23479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8" name="Line 57"/>
          <p:cNvSpPr>
            <a:spLocks noChangeShapeType="1"/>
          </p:cNvSpPr>
          <p:nvPr/>
        </p:nvSpPr>
        <p:spPr bwMode="auto">
          <a:xfrm>
            <a:off x="5918200" y="1001713"/>
            <a:ext cx="0" cy="2459037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9" name="Rectangle 5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46" name="Object 8"/>
          <p:cNvGraphicFramePr>
            <a:graphicFrameLocks noChangeAspect="1"/>
          </p:cNvGraphicFramePr>
          <p:nvPr/>
        </p:nvGraphicFramePr>
        <p:xfrm>
          <a:off x="625475" y="3686175"/>
          <a:ext cx="1014413" cy="450850"/>
        </p:xfrm>
        <a:graphic>
          <a:graphicData uri="http://schemas.openxmlformats.org/presentationml/2006/ole">
            <p:oleObj spid="_x0000_s1032" name="Формула" r:id="rId9" imgW="317160" imgH="139680" progId="Equation.3">
              <p:embed/>
            </p:oleObj>
          </a:graphicData>
        </a:graphic>
      </p:graphicFrame>
      <p:graphicFrame>
        <p:nvGraphicFramePr>
          <p:cNvPr id="12348" name="Object 9"/>
          <p:cNvGraphicFramePr>
            <a:graphicFrameLocks noChangeAspect="1"/>
          </p:cNvGraphicFramePr>
          <p:nvPr/>
        </p:nvGraphicFramePr>
        <p:xfrm>
          <a:off x="153988" y="5808663"/>
          <a:ext cx="2284412" cy="836612"/>
        </p:xfrm>
        <a:graphic>
          <a:graphicData uri="http://schemas.openxmlformats.org/presentationml/2006/ole">
            <p:oleObj spid="_x0000_s1033" name="Формула" r:id="rId10" imgW="1066680" imgH="393480" progId="Equation.3">
              <p:embed/>
            </p:oleObj>
          </a:graphicData>
        </a:graphic>
      </p:graphicFrame>
      <p:graphicFrame>
        <p:nvGraphicFramePr>
          <p:cNvPr id="12349" name="Object 10"/>
          <p:cNvGraphicFramePr>
            <a:graphicFrameLocks noChangeAspect="1"/>
          </p:cNvGraphicFramePr>
          <p:nvPr/>
        </p:nvGraphicFramePr>
        <p:xfrm>
          <a:off x="4002088" y="3789363"/>
          <a:ext cx="1012825" cy="450850"/>
        </p:xfrm>
        <a:graphic>
          <a:graphicData uri="http://schemas.openxmlformats.org/presentationml/2006/ole">
            <p:oleObj spid="_x0000_s1034" name="Формула" r:id="rId11" imgW="317160" imgH="139680" progId="Equation.3">
              <p:embed/>
            </p:oleObj>
          </a:graphicData>
        </a:graphic>
      </p:graphicFrame>
      <p:graphicFrame>
        <p:nvGraphicFramePr>
          <p:cNvPr id="12350" name="Object 11"/>
          <p:cNvGraphicFramePr>
            <a:graphicFrameLocks noChangeAspect="1"/>
          </p:cNvGraphicFramePr>
          <p:nvPr/>
        </p:nvGraphicFramePr>
        <p:xfrm>
          <a:off x="3570288" y="6030913"/>
          <a:ext cx="2217737" cy="496887"/>
        </p:xfrm>
        <a:graphic>
          <a:graphicData uri="http://schemas.openxmlformats.org/presentationml/2006/ole">
            <p:oleObj spid="_x0000_s1035" name="Формула" r:id="rId12" imgW="888840" imgH="203040" progId="Equation.3">
              <p:embed/>
            </p:oleObj>
          </a:graphicData>
        </a:graphic>
      </p:graphicFrame>
      <p:graphicFrame>
        <p:nvGraphicFramePr>
          <p:cNvPr id="12351" name="Object 12"/>
          <p:cNvGraphicFramePr>
            <a:graphicFrameLocks noChangeAspect="1"/>
          </p:cNvGraphicFramePr>
          <p:nvPr/>
        </p:nvGraphicFramePr>
        <p:xfrm>
          <a:off x="7208838" y="3792538"/>
          <a:ext cx="1012825" cy="452437"/>
        </p:xfrm>
        <a:graphic>
          <a:graphicData uri="http://schemas.openxmlformats.org/presentationml/2006/ole">
            <p:oleObj spid="_x0000_s1036" name="Формула" r:id="rId13" imgW="317160" imgH="139680" progId="Equation.3">
              <p:embed/>
            </p:oleObj>
          </a:graphicData>
        </a:graphic>
      </p:graphicFrame>
      <p:sp>
        <p:nvSpPr>
          <p:cNvPr id="1060" name="Rectangle 6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52" name="Object 13"/>
          <p:cNvGraphicFramePr>
            <a:graphicFrameLocks noChangeAspect="1"/>
          </p:cNvGraphicFramePr>
          <p:nvPr/>
        </p:nvGraphicFramePr>
        <p:xfrm>
          <a:off x="6265863" y="5984875"/>
          <a:ext cx="2643187" cy="458788"/>
        </p:xfrm>
        <a:graphic>
          <a:graphicData uri="http://schemas.openxmlformats.org/presentationml/2006/ole">
            <p:oleObj spid="_x0000_s1037" name="Формула" r:id="rId14" imgW="1155700" imgH="203200" progId="Equation.3">
              <p:embed/>
            </p:oleObj>
          </a:graphicData>
        </a:graphic>
      </p:graphicFrame>
      <p:sp>
        <p:nvSpPr>
          <p:cNvPr id="1061" name="Oval 20"/>
          <p:cNvSpPr>
            <a:spLocks noChangeArrowheads="1"/>
          </p:cNvSpPr>
          <p:nvPr/>
        </p:nvSpPr>
        <p:spPr bwMode="auto">
          <a:xfrm>
            <a:off x="7404100" y="2627313"/>
            <a:ext cx="96838" cy="96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2" name="Line 66"/>
          <p:cNvSpPr>
            <a:spLocks noChangeShapeType="1"/>
          </p:cNvSpPr>
          <p:nvPr/>
        </p:nvSpPr>
        <p:spPr bwMode="auto">
          <a:xfrm>
            <a:off x="2995613" y="1201738"/>
            <a:ext cx="0" cy="234791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3" name="Line 67"/>
          <p:cNvSpPr>
            <a:spLocks noChangeShapeType="1"/>
          </p:cNvSpPr>
          <p:nvPr/>
        </p:nvSpPr>
        <p:spPr bwMode="auto">
          <a:xfrm>
            <a:off x="5953125" y="3838575"/>
            <a:ext cx="0" cy="2347913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4" name="Text Box 68"/>
          <p:cNvSpPr txBox="1">
            <a:spLocks noChangeArrowheads="1"/>
          </p:cNvSpPr>
          <p:nvPr/>
        </p:nvSpPr>
        <p:spPr bwMode="auto">
          <a:xfrm>
            <a:off x="1717675" y="555625"/>
            <a:ext cx="679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=0</a:t>
            </a:r>
          </a:p>
        </p:txBody>
      </p:sp>
      <p:sp>
        <p:nvSpPr>
          <p:cNvPr id="1065" name="Text Box 69"/>
          <p:cNvSpPr txBox="1">
            <a:spLocks noChangeArrowheads="1"/>
          </p:cNvSpPr>
          <p:nvPr/>
        </p:nvSpPr>
        <p:spPr bwMode="auto">
          <a:xfrm>
            <a:off x="1524000" y="3698875"/>
            <a:ext cx="679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=0</a:t>
            </a:r>
          </a:p>
        </p:txBody>
      </p:sp>
      <p:sp>
        <p:nvSpPr>
          <p:cNvPr id="1066" name="Text Box 70"/>
          <p:cNvSpPr txBox="1">
            <a:spLocks noChangeArrowheads="1"/>
          </p:cNvSpPr>
          <p:nvPr/>
        </p:nvSpPr>
        <p:spPr bwMode="auto">
          <a:xfrm>
            <a:off x="4930775" y="3768725"/>
            <a:ext cx="6429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=1</a:t>
            </a:r>
          </a:p>
        </p:txBody>
      </p:sp>
      <p:sp>
        <p:nvSpPr>
          <p:cNvPr id="1067" name="Text Box 71"/>
          <p:cNvSpPr txBox="1">
            <a:spLocks noChangeArrowheads="1"/>
          </p:cNvSpPr>
          <p:nvPr/>
        </p:nvSpPr>
        <p:spPr bwMode="auto">
          <a:xfrm>
            <a:off x="4799013" y="635000"/>
            <a:ext cx="642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=1</a:t>
            </a:r>
          </a:p>
        </p:txBody>
      </p:sp>
      <p:sp>
        <p:nvSpPr>
          <p:cNvPr id="1068" name="Text Box 72"/>
          <p:cNvSpPr txBox="1">
            <a:spLocks noChangeArrowheads="1"/>
          </p:cNvSpPr>
          <p:nvPr/>
        </p:nvSpPr>
        <p:spPr bwMode="auto">
          <a:xfrm>
            <a:off x="8150225" y="3778250"/>
            <a:ext cx="6429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=-1</a:t>
            </a:r>
          </a:p>
        </p:txBody>
      </p:sp>
      <p:sp>
        <p:nvSpPr>
          <p:cNvPr id="1069" name="Text Box 73"/>
          <p:cNvSpPr txBox="1">
            <a:spLocks noChangeArrowheads="1"/>
          </p:cNvSpPr>
          <p:nvPr/>
        </p:nvSpPr>
        <p:spPr bwMode="auto">
          <a:xfrm>
            <a:off x="7821613" y="804863"/>
            <a:ext cx="642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=-1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Oval 5"/>
          <p:cNvSpPr>
            <a:spLocks noChangeArrowheads="1"/>
          </p:cNvSpPr>
          <p:nvPr/>
        </p:nvSpPr>
        <p:spPr bwMode="auto">
          <a:xfrm>
            <a:off x="5067300" y="1722438"/>
            <a:ext cx="2670175" cy="2670175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Line 6"/>
          <p:cNvSpPr>
            <a:spLocks noChangeShapeType="1"/>
          </p:cNvSpPr>
          <p:nvPr/>
        </p:nvSpPr>
        <p:spPr bwMode="auto">
          <a:xfrm>
            <a:off x="4645025" y="3049588"/>
            <a:ext cx="3644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26200" y="1298575"/>
            <a:ext cx="0" cy="3500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Oval 8"/>
          <p:cNvSpPr>
            <a:spLocks noChangeArrowheads="1"/>
          </p:cNvSpPr>
          <p:nvPr/>
        </p:nvSpPr>
        <p:spPr bwMode="auto">
          <a:xfrm>
            <a:off x="7283450" y="2060575"/>
            <a:ext cx="103188" cy="104775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Oval 9"/>
          <p:cNvSpPr>
            <a:spLocks noChangeArrowheads="1"/>
          </p:cNvSpPr>
          <p:nvPr/>
        </p:nvSpPr>
        <p:spPr bwMode="auto">
          <a:xfrm>
            <a:off x="7681913" y="3000375"/>
            <a:ext cx="103187" cy="103188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Oval 10"/>
          <p:cNvSpPr>
            <a:spLocks noChangeArrowheads="1"/>
          </p:cNvSpPr>
          <p:nvPr/>
        </p:nvSpPr>
        <p:spPr bwMode="auto">
          <a:xfrm>
            <a:off x="7305675" y="3970338"/>
            <a:ext cx="104775" cy="103187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Oval 11"/>
          <p:cNvSpPr>
            <a:spLocks noChangeArrowheads="1"/>
          </p:cNvSpPr>
          <p:nvPr/>
        </p:nvSpPr>
        <p:spPr bwMode="auto">
          <a:xfrm>
            <a:off x="6373813" y="4360863"/>
            <a:ext cx="104775" cy="103187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5" name="Oval 12"/>
          <p:cNvSpPr>
            <a:spLocks noChangeArrowheads="1"/>
          </p:cNvSpPr>
          <p:nvPr/>
        </p:nvSpPr>
        <p:spPr bwMode="auto">
          <a:xfrm>
            <a:off x="5475288" y="3963988"/>
            <a:ext cx="104775" cy="104775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Oval 13"/>
          <p:cNvSpPr>
            <a:spLocks noChangeArrowheads="1"/>
          </p:cNvSpPr>
          <p:nvPr/>
        </p:nvSpPr>
        <p:spPr bwMode="auto">
          <a:xfrm>
            <a:off x="5035550" y="2994025"/>
            <a:ext cx="104775" cy="103188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Oval 14"/>
          <p:cNvSpPr>
            <a:spLocks noChangeArrowheads="1"/>
          </p:cNvSpPr>
          <p:nvPr/>
        </p:nvSpPr>
        <p:spPr bwMode="auto">
          <a:xfrm>
            <a:off x="5456238" y="2038350"/>
            <a:ext cx="104775" cy="103188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Oval 15"/>
          <p:cNvSpPr>
            <a:spLocks noChangeArrowheads="1"/>
          </p:cNvSpPr>
          <p:nvPr/>
        </p:nvSpPr>
        <p:spPr bwMode="auto">
          <a:xfrm>
            <a:off x="6373813" y="1666875"/>
            <a:ext cx="104775" cy="104775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17"/>
          <p:cNvSpPr>
            <a:spLocks noChangeArrowheads="1"/>
          </p:cNvSpPr>
          <p:nvPr/>
        </p:nvSpPr>
        <p:spPr bwMode="auto">
          <a:xfrm>
            <a:off x="847725" y="1649413"/>
            <a:ext cx="2552700" cy="2574925"/>
          </a:xfrm>
          <a:prstGeom prst="ellipse">
            <a:avLst/>
          </a:prstGeom>
          <a:solidFill>
            <a:schemeClr val="bg1"/>
          </a:solidFill>
          <a:ln w="57150" algn="ctr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Line 18"/>
          <p:cNvSpPr>
            <a:spLocks noChangeShapeType="1"/>
          </p:cNvSpPr>
          <p:nvPr/>
        </p:nvSpPr>
        <p:spPr bwMode="auto">
          <a:xfrm>
            <a:off x="454025" y="2971800"/>
            <a:ext cx="3517900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19"/>
          <p:cNvSpPr>
            <a:spLocks noChangeShapeType="1"/>
          </p:cNvSpPr>
          <p:nvPr/>
        </p:nvSpPr>
        <p:spPr bwMode="auto">
          <a:xfrm flipV="1">
            <a:off x="2108200" y="1069975"/>
            <a:ext cx="23813" cy="33655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2" name="Oval 20"/>
          <p:cNvSpPr>
            <a:spLocks noChangeArrowheads="1"/>
          </p:cNvSpPr>
          <p:nvPr/>
        </p:nvSpPr>
        <p:spPr bwMode="auto">
          <a:xfrm>
            <a:off x="3119438" y="2228850"/>
            <a:ext cx="184150" cy="1857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Oval 21"/>
          <p:cNvSpPr>
            <a:spLocks noChangeArrowheads="1"/>
          </p:cNvSpPr>
          <p:nvPr/>
        </p:nvSpPr>
        <p:spPr bwMode="auto">
          <a:xfrm>
            <a:off x="2720975" y="1781175"/>
            <a:ext cx="185738" cy="1857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Oval 22"/>
          <p:cNvSpPr>
            <a:spLocks noChangeArrowheads="1"/>
          </p:cNvSpPr>
          <p:nvPr/>
        </p:nvSpPr>
        <p:spPr bwMode="auto">
          <a:xfrm>
            <a:off x="1317625" y="1751013"/>
            <a:ext cx="184150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Oval 23"/>
          <p:cNvSpPr>
            <a:spLocks noChangeArrowheads="1"/>
          </p:cNvSpPr>
          <p:nvPr/>
        </p:nvSpPr>
        <p:spPr bwMode="auto">
          <a:xfrm>
            <a:off x="842963" y="2219325"/>
            <a:ext cx="185737" cy="1857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Oval 24"/>
          <p:cNvSpPr>
            <a:spLocks noChangeArrowheads="1"/>
          </p:cNvSpPr>
          <p:nvPr/>
        </p:nvSpPr>
        <p:spPr bwMode="auto">
          <a:xfrm>
            <a:off x="693738" y="2846388"/>
            <a:ext cx="185737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7" name="Oval 25"/>
          <p:cNvSpPr>
            <a:spLocks noChangeArrowheads="1"/>
          </p:cNvSpPr>
          <p:nvPr/>
        </p:nvSpPr>
        <p:spPr bwMode="auto">
          <a:xfrm>
            <a:off x="3267075" y="2860675"/>
            <a:ext cx="185738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Oval 26"/>
          <p:cNvSpPr>
            <a:spLocks noChangeArrowheads="1"/>
          </p:cNvSpPr>
          <p:nvPr/>
        </p:nvSpPr>
        <p:spPr bwMode="auto">
          <a:xfrm>
            <a:off x="887413" y="3505200"/>
            <a:ext cx="185737" cy="18573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Oval 27"/>
          <p:cNvSpPr>
            <a:spLocks noChangeArrowheads="1"/>
          </p:cNvSpPr>
          <p:nvPr/>
        </p:nvSpPr>
        <p:spPr bwMode="auto">
          <a:xfrm>
            <a:off x="1363663" y="3949700"/>
            <a:ext cx="184150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Oval 28"/>
          <p:cNvSpPr>
            <a:spLocks noChangeArrowheads="1"/>
          </p:cNvSpPr>
          <p:nvPr/>
        </p:nvSpPr>
        <p:spPr bwMode="auto">
          <a:xfrm>
            <a:off x="2047875" y="4141788"/>
            <a:ext cx="184150" cy="1857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Oval 29"/>
          <p:cNvSpPr>
            <a:spLocks noChangeArrowheads="1"/>
          </p:cNvSpPr>
          <p:nvPr/>
        </p:nvSpPr>
        <p:spPr bwMode="auto">
          <a:xfrm>
            <a:off x="3122613" y="3433763"/>
            <a:ext cx="184150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Oval 30"/>
          <p:cNvSpPr>
            <a:spLocks noChangeArrowheads="1"/>
          </p:cNvSpPr>
          <p:nvPr/>
        </p:nvSpPr>
        <p:spPr bwMode="auto">
          <a:xfrm>
            <a:off x="2746375" y="3890963"/>
            <a:ext cx="184150" cy="1857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3" name="Oval 31"/>
          <p:cNvSpPr>
            <a:spLocks noChangeArrowheads="1"/>
          </p:cNvSpPr>
          <p:nvPr/>
        </p:nvSpPr>
        <p:spPr bwMode="auto">
          <a:xfrm>
            <a:off x="2024063" y="1541463"/>
            <a:ext cx="184150" cy="18732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276225" y="27606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85900" y="5035550"/>
          <a:ext cx="1184275" cy="1479550"/>
        </p:xfrm>
        <a:graphic>
          <a:graphicData uri="http://schemas.openxmlformats.org/presentationml/2006/ole">
            <p:oleObj spid="_x0000_s2050" name="Формула" r:id="rId3" imgW="495000" imgH="634680" progId="Equation.3">
              <p:embed/>
            </p:oleObj>
          </a:graphicData>
        </a:graphic>
      </p:graphicFrame>
      <p:sp>
        <p:nvSpPr>
          <p:cNvPr id="2085" name="Rectangle 38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713538" y="4692650"/>
          <a:ext cx="1257300" cy="1776413"/>
        </p:xfrm>
        <a:graphic>
          <a:graphicData uri="http://schemas.openxmlformats.org/presentationml/2006/ole">
            <p:oleObj spid="_x0000_s2051" name="Формула" r:id="rId4" imgW="596880" imgH="838080" progId="Equation.3">
              <p:embed/>
            </p:oleObj>
          </a:graphicData>
        </a:graphic>
      </p:graphicFrame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577850" y="1624013"/>
            <a:ext cx="3476625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12725" y="1870075"/>
            <a:ext cx="3476625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>
            <a:off x="1441450" y="1360488"/>
            <a:ext cx="0" cy="32607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5511800" y="1287463"/>
            <a:ext cx="0" cy="34528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020888" y="1333500"/>
            <a:ext cx="55403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412" name="Oval 52"/>
          <p:cNvSpPr>
            <a:spLocks noChangeArrowheads="1"/>
          </p:cNvSpPr>
          <p:nvPr/>
        </p:nvSpPr>
        <p:spPr bwMode="auto">
          <a:xfrm>
            <a:off x="2046288" y="1589088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3" name="Oval 53"/>
          <p:cNvSpPr>
            <a:spLocks noChangeArrowheads="1"/>
          </p:cNvSpPr>
          <p:nvPr/>
        </p:nvSpPr>
        <p:spPr bwMode="auto">
          <a:xfrm>
            <a:off x="2065338" y="1800225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4" name="Oval 54"/>
          <p:cNvSpPr>
            <a:spLocks noChangeArrowheads="1"/>
          </p:cNvSpPr>
          <p:nvPr/>
        </p:nvSpPr>
        <p:spPr bwMode="auto">
          <a:xfrm>
            <a:off x="1387475" y="2928938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5" name="Oval 55"/>
          <p:cNvSpPr>
            <a:spLocks noChangeArrowheads="1"/>
          </p:cNvSpPr>
          <p:nvPr/>
        </p:nvSpPr>
        <p:spPr bwMode="auto">
          <a:xfrm>
            <a:off x="5438775" y="2986088"/>
            <a:ext cx="107950" cy="1079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046288" y="1744663"/>
            <a:ext cx="673100" cy="757237"/>
            <a:chOff x="1698" y="3153"/>
            <a:chExt cx="424" cy="477"/>
          </a:xfrm>
        </p:grpSpPr>
        <p:sp>
          <p:nvSpPr>
            <p:cNvPr id="2117" name="Text Box 44"/>
            <p:cNvSpPr txBox="1">
              <a:spLocks noChangeArrowheads="1"/>
            </p:cNvSpPr>
            <p:nvPr/>
          </p:nvSpPr>
          <p:spPr bwMode="auto">
            <a:xfrm>
              <a:off x="1698" y="3153"/>
              <a:ext cx="42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>
                <a:solidFill>
                  <a:srgbClr val="FF0000"/>
                </a:solidFill>
              </a:endParaRPr>
            </a:p>
          </p:txBody>
        </p:sp>
        <p:sp>
          <p:nvSpPr>
            <p:cNvPr id="2118" name="Line 45"/>
            <p:cNvSpPr>
              <a:spLocks noChangeShapeType="1"/>
            </p:cNvSpPr>
            <p:nvPr/>
          </p:nvSpPr>
          <p:spPr bwMode="auto">
            <a:xfrm flipV="1">
              <a:off x="1842" y="3388"/>
              <a:ext cx="129" cy="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Text Box 46"/>
            <p:cNvSpPr txBox="1">
              <a:spLocks noChangeArrowheads="1"/>
            </p:cNvSpPr>
            <p:nvPr/>
          </p:nvSpPr>
          <p:spPr bwMode="auto">
            <a:xfrm>
              <a:off x="1736" y="3342"/>
              <a:ext cx="3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120" name="Line 56"/>
            <p:cNvSpPr>
              <a:spLocks noChangeShapeType="1"/>
            </p:cNvSpPr>
            <p:nvPr/>
          </p:nvSpPr>
          <p:spPr bwMode="auto">
            <a:xfrm>
              <a:off x="1848" y="3252"/>
              <a:ext cx="0" cy="1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Line 57"/>
            <p:cNvSpPr>
              <a:spLocks noChangeShapeType="1"/>
            </p:cNvSpPr>
            <p:nvPr/>
          </p:nvSpPr>
          <p:spPr bwMode="auto">
            <a:xfrm flipV="1">
              <a:off x="1849" y="3183"/>
              <a:ext cx="53" cy="19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2" name="Line 58"/>
            <p:cNvSpPr>
              <a:spLocks noChangeShapeType="1"/>
            </p:cNvSpPr>
            <p:nvPr/>
          </p:nvSpPr>
          <p:spPr bwMode="auto">
            <a:xfrm>
              <a:off x="1902" y="3190"/>
              <a:ext cx="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3" name="Line 59"/>
            <p:cNvSpPr>
              <a:spLocks noChangeShapeType="1"/>
            </p:cNvSpPr>
            <p:nvPr/>
          </p:nvSpPr>
          <p:spPr bwMode="auto">
            <a:xfrm>
              <a:off x="1987" y="3191"/>
              <a:ext cx="0" cy="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Text Box 60"/>
            <p:cNvSpPr txBox="1">
              <a:spLocks noChangeArrowheads="1"/>
            </p:cNvSpPr>
            <p:nvPr/>
          </p:nvSpPr>
          <p:spPr bwMode="auto">
            <a:xfrm>
              <a:off x="1774" y="3167"/>
              <a:ext cx="31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485900" y="2703513"/>
            <a:ext cx="673100" cy="793750"/>
            <a:chOff x="2604" y="3067"/>
            <a:chExt cx="424" cy="500"/>
          </a:xfrm>
        </p:grpSpPr>
        <p:grpSp>
          <p:nvGrpSpPr>
            <p:cNvPr id="2112" name="Group 48"/>
            <p:cNvGrpSpPr>
              <a:grpSpLocks/>
            </p:cNvGrpSpPr>
            <p:nvPr/>
          </p:nvGrpSpPr>
          <p:grpSpPr bwMode="auto">
            <a:xfrm>
              <a:off x="2604" y="3067"/>
              <a:ext cx="424" cy="500"/>
              <a:chOff x="1925" y="2971"/>
              <a:chExt cx="424" cy="500"/>
            </a:xfrm>
          </p:grpSpPr>
          <p:sp>
            <p:nvSpPr>
              <p:cNvPr id="2114" name="Text Box 49"/>
              <p:cNvSpPr txBox="1">
                <a:spLocks noChangeArrowheads="1"/>
              </p:cNvSpPr>
              <p:nvPr/>
            </p:nvSpPr>
            <p:spPr bwMode="auto">
              <a:xfrm>
                <a:off x="1925" y="2971"/>
                <a:ext cx="42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115" name="Line 50"/>
              <p:cNvSpPr>
                <a:spLocks noChangeShapeType="1"/>
              </p:cNvSpPr>
              <p:nvPr/>
            </p:nvSpPr>
            <p:spPr bwMode="auto">
              <a:xfrm flipV="1">
                <a:off x="2069" y="3206"/>
                <a:ext cx="129" cy="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6" name="Text Box 51"/>
              <p:cNvSpPr txBox="1">
                <a:spLocks noChangeArrowheads="1"/>
              </p:cNvSpPr>
              <p:nvPr/>
            </p:nvSpPr>
            <p:spPr bwMode="auto">
              <a:xfrm>
                <a:off x="1963" y="3183"/>
                <a:ext cx="33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2113" name="Line 62"/>
            <p:cNvSpPr>
              <a:spLocks noChangeShapeType="1"/>
            </p:cNvSpPr>
            <p:nvPr/>
          </p:nvSpPr>
          <p:spPr bwMode="auto">
            <a:xfrm flipV="1">
              <a:off x="2637" y="3304"/>
              <a:ext cx="84" cy="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5626100" y="2922588"/>
            <a:ext cx="673100" cy="757237"/>
            <a:chOff x="2551" y="2834"/>
            <a:chExt cx="424" cy="477"/>
          </a:xfrm>
        </p:grpSpPr>
        <p:grpSp>
          <p:nvGrpSpPr>
            <p:cNvPr id="2102" name="Group 64"/>
            <p:cNvGrpSpPr>
              <a:grpSpLocks/>
            </p:cNvGrpSpPr>
            <p:nvPr/>
          </p:nvGrpSpPr>
          <p:grpSpPr bwMode="auto">
            <a:xfrm>
              <a:off x="2551" y="2834"/>
              <a:ext cx="424" cy="477"/>
              <a:chOff x="1698" y="3153"/>
              <a:chExt cx="424" cy="477"/>
            </a:xfrm>
          </p:grpSpPr>
          <p:sp>
            <p:nvSpPr>
              <p:cNvPr id="2104" name="Text Box 65"/>
              <p:cNvSpPr txBox="1">
                <a:spLocks noChangeArrowheads="1"/>
              </p:cNvSpPr>
              <p:nvPr/>
            </p:nvSpPr>
            <p:spPr bwMode="auto">
              <a:xfrm>
                <a:off x="1698" y="3153"/>
                <a:ext cx="424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105" name="Line 66"/>
              <p:cNvSpPr>
                <a:spLocks noChangeShapeType="1"/>
              </p:cNvSpPr>
              <p:nvPr/>
            </p:nvSpPr>
            <p:spPr bwMode="auto">
              <a:xfrm flipV="1">
                <a:off x="1842" y="3388"/>
                <a:ext cx="129" cy="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6" name="Text Box 67"/>
              <p:cNvSpPr txBox="1">
                <a:spLocks noChangeArrowheads="1"/>
              </p:cNvSpPr>
              <p:nvPr/>
            </p:nvSpPr>
            <p:spPr bwMode="auto">
              <a:xfrm>
                <a:off x="1736" y="3342"/>
                <a:ext cx="33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107" name="Line 68"/>
              <p:cNvSpPr>
                <a:spLocks noChangeShapeType="1"/>
              </p:cNvSpPr>
              <p:nvPr/>
            </p:nvSpPr>
            <p:spPr bwMode="auto">
              <a:xfrm>
                <a:off x="1848" y="3252"/>
                <a:ext cx="0" cy="11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8" name="Line 69"/>
              <p:cNvSpPr>
                <a:spLocks noChangeShapeType="1"/>
              </p:cNvSpPr>
              <p:nvPr/>
            </p:nvSpPr>
            <p:spPr bwMode="auto">
              <a:xfrm flipV="1">
                <a:off x="1849" y="3183"/>
                <a:ext cx="53" cy="19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9" name="Line 70"/>
              <p:cNvSpPr>
                <a:spLocks noChangeShapeType="1"/>
              </p:cNvSpPr>
              <p:nvPr/>
            </p:nvSpPr>
            <p:spPr bwMode="auto">
              <a:xfrm>
                <a:off x="1902" y="3190"/>
                <a:ext cx="8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0" name="Line 71"/>
              <p:cNvSpPr>
                <a:spLocks noChangeShapeType="1"/>
              </p:cNvSpPr>
              <p:nvPr/>
            </p:nvSpPr>
            <p:spPr bwMode="auto">
              <a:xfrm>
                <a:off x="1987" y="3191"/>
                <a:ext cx="0" cy="4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1" name="Text Box 72"/>
              <p:cNvSpPr txBox="1">
                <a:spLocks noChangeArrowheads="1"/>
              </p:cNvSpPr>
              <p:nvPr/>
            </p:nvSpPr>
            <p:spPr bwMode="auto">
              <a:xfrm>
                <a:off x="1774" y="3167"/>
                <a:ext cx="31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2103" name="Line 73"/>
            <p:cNvSpPr>
              <a:spLocks noChangeShapeType="1"/>
            </p:cNvSpPr>
            <p:nvPr/>
          </p:nvSpPr>
          <p:spPr bwMode="auto">
            <a:xfrm>
              <a:off x="2554" y="3069"/>
              <a:ext cx="9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98" name="Rectangle 7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36" name="Object 4"/>
          <p:cNvGraphicFramePr>
            <a:graphicFrameLocks noChangeAspect="1"/>
          </p:cNvGraphicFramePr>
          <p:nvPr/>
        </p:nvGraphicFramePr>
        <p:xfrm>
          <a:off x="2995613" y="1506538"/>
          <a:ext cx="500062" cy="719137"/>
        </p:xfrm>
        <a:graphic>
          <a:graphicData uri="http://schemas.openxmlformats.org/presentationml/2006/ole">
            <p:oleObj spid="_x0000_s2052" name="Формула" r:id="rId5" imgW="152268" imgH="215713" progId="Equation.3">
              <p:embed/>
            </p:oleObj>
          </a:graphicData>
        </a:graphic>
      </p:graphicFrame>
      <p:sp>
        <p:nvSpPr>
          <p:cNvPr id="2099" name="Rectangle 7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38" name="Object 5"/>
          <p:cNvGraphicFramePr>
            <a:graphicFrameLocks noChangeAspect="1"/>
          </p:cNvGraphicFramePr>
          <p:nvPr/>
        </p:nvGraphicFramePr>
        <p:xfrm>
          <a:off x="746125" y="1200150"/>
          <a:ext cx="696913" cy="842963"/>
        </p:xfrm>
        <a:graphic>
          <a:graphicData uri="http://schemas.openxmlformats.org/presentationml/2006/ole">
            <p:oleObj spid="_x0000_s2053" name="Формула" r:id="rId6" imgW="177569" imgH="215619" progId="Equation.3">
              <p:embed/>
            </p:oleObj>
          </a:graphicData>
        </a:graphic>
      </p:graphicFrame>
      <p:sp>
        <p:nvSpPr>
          <p:cNvPr id="2100" name="Rectangle 8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40" name="Object 6"/>
          <p:cNvGraphicFramePr>
            <a:graphicFrameLocks noChangeAspect="1"/>
          </p:cNvGraphicFramePr>
          <p:nvPr/>
        </p:nvGraphicFramePr>
        <p:xfrm>
          <a:off x="4921250" y="1306513"/>
          <a:ext cx="631825" cy="892175"/>
        </p:xfrm>
        <a:graphic>
          <a:graphicData uri="http://schemas.openxmlformats.org/presentationml/2006/ole">
            <p:oleObj spid="_x0000_s2054" name="Формула" r:id="rId7" imgW="165028" imgH="228501" progId="Equation.3">
              <p:embed/>
            </p:oleObj>
          </a:graphicData>
        </a:graphic>
      </p:graphicFrame>
      <p:sp>
        <p:nvSpPr>
          <p:cNvPr id="2101" name="Rectangle 8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42" name="Object 7"/>
          <p:cNvGraphicFramePr>
            <a:graphicFrameLocks noChangeAspect="1"/>
          </p:cNvGraphicFramePr>
          <p:nvPr/>
        </p:nvGraphicFramePr>
        <p:xfrm>
          <a:off x="4749800" y="3646488"/>
          <a:ext cx="685800" cy="830262"/>
        </p:xfrm>
        <a:graphic>
          <a:graphicData uri="http://schemas.openxmlformats.org/presentationml/2006/ole">
            <p:oleObj spid="_x0000_s2055" name="Формула" r:id="rId8" imgW="177569" imgH="215619" progId="Equation.3">
              <p:embed/>
            </p:oleObj>
          </a:graphicData>
        </a:graphic>
      </p:graphicFrame>
      <p:graphicFrame>
        <p:nvGraphicFramePr>
          <p:cNvPr id="15444" name="Object 8"/>
          <p:cNvGraphicFramePr>
            <a:graphicFrameLocks noChangeAspect="1"/>
          </p:cNvGraphicFramePr>
          <p:nvPr/>
        </p:nvGraphicFramePr>
        <p:xfrm>
          <a:off x="3506788" y="5549900"/>
          <a:ext cx="1352550" cy="701675"/>
        </p:xfrm>
        <a:graphic>
          <a:graphicData uri="http://schemas.openxmlformats.org/presentationml/2006/ole">
            <p:oleObj spid="_x0000_s2056" name="Формула" r:id="rId9" imgW="266400" imgH="126720" progId="Equation.3">
              <p:embed/>
            </p:oleObj>
          </a:graphicData>
        </a:graphic>
      </p:graphicFrame>
      <p:graphicFrame>
        <p:nvGraphicFramePr>
          <p:cNvPr id="15445" name="Object 9"/>
          <p:cNvGraphicFramePr>
            <a:graphicFrameLocks noChangeAspect="1"/>
          </p:cNvGraphicFramePr>
          <p:nvPr/>
        </p:nvGraphicFramePr>
        <p:xfrm>
          <a:off x="4881563" y="4679950"/>
          <a:ext cx="817562" cy="1779588"/>
        </p:xfrm>
        <a:graphic>
          <a:graphicData uri="http://schemas.openxmlformats.org/presentationml/2006/ole">
            <p:oleObj spid="_x0000_s2057" name="Формула" r:id="rId10" imgW="2538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9" grpId="0" animBg="1"/>
      <p:bldP spid="15400" grpId="0" animBg="1"/>
      <p:bldP spid="15401" grpId="0" animBg="1"/>
      <p:bldP spid="15402" grpId="0" animBg="1"/>
      <p:bldP spid="15403" grpId="0"/>
      <p:bldP spid="15412" grpId="0" animBg="1"/>
      <p:bldP spid="15413" grpId="0" animBg="1"/>
      <p:bldP spid="15414" grpId="0" animBg="1"/>
      <p:bldP spid="154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25"/>
          <p:cNvSpPr txBox="1">
            <a:spLocks noChangeArrowheads="1"/>
          </p:cNvSpPr>
          <p:nvPr/>
        </p:nvSpPr>
        <p:spPr bwMode="auto">
          <a:xfrm>
            <a:off x="5203825" y="6491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81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Oval 4"/>
          <p:cNvSpPr>
            <a:spLocks noChangeArrowheads="1"/>
          </p:cNvSpPr>
          <p:nvPr/>
        </p:nvSpPr>
        <p:spPr bwMode="auto">
          <a:xfrm>
            <a:off x="3124200" y="1900238"/>
            <a:ext cx="2895600" cy="28956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 flipV="1">
            <a:off x="4572000" y="1371600"/>
            <a:ext cx="0" cy="411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505325" y="2636838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821363" y="2670175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Oval 11"/>
          <p:cNvSpPr>
            <a:spLocks noChangeArrowheads="1"/>
          </p:cNvSpPr>
          <p:nvPr/>
        </p:nvSpPr>
        <p:spPr bwMode="auto">
          <a:xfrm>
            <a:off x="5202238" y="2017713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Oval 12"/>
          <p:cNvSpPr>
            <a:spLocks noChangeArrowheads="1"/>
          </p:cNvSpPr>
          <p:nvPr/>
        </p:nvSpPr>
        <p:spPr bwMode="auto">
          <a:xfrm>
            <a:off x="4511675" y="1798638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3197225" y="2695575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9" name="Oval 15"/>
          <p:cNvSpPr>
            <a:spLocks noChangeArrowheads="1"/>
          </p:cNvSpPr>
          <p:nvPr/>
        </p:nvSpPr>
        <p:spPr bwMode="auto">
          <a:xfrm>
            <a:off x="3260725" y="4071938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auto">
          <a:xfrm>
            <a:off x="5191125" y="4545013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3803650" y="1998663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5722938" y="4019550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Oval 22"/>
          <p:cNvSpPr>
            <a:spLocks noChangeArrowheads="1"/>
          </p:cNvSpPr>
          <p:nvPr/>
        </p:nvSpPr>
        <p:spPr bwMode="auto">
          <a:xfrm>
            <a:off x="4511675" y="4727575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Oval 23"/>
          <p:cNvSpPr>
            <a:spLocks noChangeArrowheads="1"/>
          </p:cNvSpPr>
          <p:nvPr/>
        </p:nvSpPr>
        <p:spPr bwMode="auto">
          <a:xfrm>
            <a:off x="3830638" y="4557713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46" name="Object 2"/>
          <p:cNvGraphicFramePr>
            <a:graphicFrameLocks noChangeAspect="1"/>
          </p:cNvGraphicFramePr>
          <p:nvPr/>
        </p:nvGraphicFramePr>
        <p:xfrm>
          <a:off x="4572000" y="2330450"/>
          <a:ext cx="479425" cy="814388"/>
        </p:xfrm>
        <a:graphic>
          <a:graphicData uri="http://schemas.openxmlformats.org/presentationml/2006/ole">
            <p:oleObj spid="_x0000_s3074" name="Формула" r:id="rId3" imgW="152334" imgH="393529" progId="Equation.3">
              <p:embed/>
            </p:oleObj>
          </a:graphicData>
        </a:graphic>
      </p:graphicFrame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2827338" y="2706688"/>
            <a:ext cx="3898900" cy="2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Rectangle 30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49" name="Object 3"/>
          <p:cNvGraphicFramePr>
            <a:graphicFrameLocks noChangeAspect="1"/>
          </p:cNvGraphicFramePr>
          <p:nvPr/>
        </p:nvGraphicFramePr>
        <p:xfrm>
          <a:off x="5991225" y="2006600"/>
          <a:ext cx="3152775" cy="1042988"/>
        </p:xfrm>
        <a:graphic>
          <a:graphicData uri="http://schemas.openxmlformats.org/presentationml/2006/ole">
            <p:oleObj spid="_x0000_s3075" name="Формула" r:id="rId4" imgW="1180588" imgH="393529" progId="Equation.3">
              <p:embed/>
            </p:oleObj>
          </a:graphicData>
        </a:graphic>
      </p:graphicFrame>
      <p:graphicFrame>
        <p:nvGraphicFramePr>
          <p:cNvPr id="5151" name="Object 4"/>
          <p:cNvGraphicFramePr>
            <a:graphicFrameLocks noChangeAspect="1"/>
          </p:cNvGraphicFramePr>
          <p:nvPr/>
        </p:nvGraphicFramePr>
        <p:xfrm>
          <a:off x="1074738" y="1997075"/>
          <a:ext cx="3281362" cy="1027113"/>
        </p:xfrm>
        <a:graphic>
          <a:graphicData uri="http://schemas.openxmlformats.org/presentationml/2006/ole">
            <p:oleObj spid="_x0000_s3076" name="Формула" r:id="rId5" imgW="1244600" imgH="393700" progId="Equation.3">
              <p:embed/>
            </p:oleObj>
          </a:graphicData>
        </a:graphic>
      </p:graphicFrame>
      <p:sp>
        <p:nvSpPr>
          <p:cNvPr id="3097" name="Line 5"/>
          <p:cNvSpPr>
            <a:spLocks noChangeShapeType="1"/>
          </p:cNvSpPr>
          <p:nvPr/>
        </p:nvSpPr>
        <p:spPr bwMode="auto">
          <a:xfrm>
            <a:off x="2738438" y="34290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Oval 14"/>
          <p:cNvSpPr>
            <a:spLocks noChangeArrowheads="1"/>
          </p:cNvSpPr>
          <p:nvPr/>
        </p:nvSpPr>
        <p:spPr bwMode="auto">
          <a:xfrm>
            <a:off x="3049588" y="3368675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Oval 17"/>
          <p:cNvSpPr>
            <a:spLocks noChangeArrowheads="1"/>
          </p:cNvSpPr>
          <p:nvPr/>
        </p:nvSpPr>
        <p:spPr bwMode="auto">
          <a:xfrm>
            <a:off x="5938838" y="3368675"/>
            <a:ext cx="120650" cy="1206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0" name="Rectangle 3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49250" y="5449888"/>
            <a:ext cx="5257800" cy="1263650"/>
            <a:chOff x="220" y="3433"/>
            <a:chExt cx="3312" cy="796"/>
          </a:xfrm>
        </p:grpSpPr>
        <p:sp>
          <p:nvSpPr>
            <p:cNvPr id="3108" name="AutoShape 40"/>
            <p:cNvSpPr>
              <a:spLocks noChangeArrowheads="1"/>
            </p:cNvSpPr>
            <p:nvPr/>
          </p:nvSpPr>
          <p:spPr bwMode="auto">
            <a:xfrm>
              <a:off x="220" y="3433"/>
              <a:ext cx="3312" cy="796"/>
            </a:xfrm>
            <a:prstGeom prst="roundRect">
              <a:avLst>
                <a:gd name="adj" fmla="val 16667"/>
              </a:avLst>
            </a:prstGeom>
            <a:solidFill>
              <a:srgbClr val="FFAE85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257" y="3469"/>
            <a:ext cx="2866" cy="739"/>
          </p:xfrm>
          <a:graphic>
            <a:graphicData uri="http://schemas.openxmlformats.org/presentationml/2006/ole">
              <p:oleObj spid="_x0000_s3079" name="Формула" r:id="rId6" imgW="1511300" imgH="393700" progId="Equation.3">
                <p:embed/>
              </p:oleObj>
            </a:graphicData>
          </a:graphic>
        </p:graphicFrame>
      </p:grpSp>
      <p:sp>
        <p:nvSpPr>
          <p:cNvPr id="3102" name="Rectangle 3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9" name="AutoShape 39"/>
          <p:cNvSpPr>
            <a:spLocks noChangeArrowheads="1"/>
          </p:cNvSpPr>
          <p:nvPr/>
        </p:nvSpPr>
        <p:spPr bwMode="auto">
          <a:xfrm>
            <a:off x="3573463" y="95250"/>
            <a:ext cx="2016125" cy="1285875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57" name="Object 5"/>
          <p:cNvGraphicFramePr>
            <a:graphicFrameLocks noChangeAspect="1"/>
          </p:cNvGraphicFramePr>
          <p:nvPr/>
        </p:nvGraphicFramePr>
        <p:xfrm>
          <a:off x="3768725" y="141288"/>
          <a:ext cx="1593850" cy="1168400"/>
        </p:xfrm>
        <a:graphic>
          <a:graphicData uri="http://schemas.openxmlformats.org/presentationml/2006/ole">
            <p:oleObj spid="_x0000_s3077" name="Формула" r:id="rId7" imgW="583920" imgH="393480" progId="Equation.3">
              <p:embed/>
            </p:oleObj>
          </a:graphicData>
        </a:graphic>
      </p:graphicFrame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0" y="696913"/>
            <a:ext cx="3502025" cy="1384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Найти число х,</a:t>
            </a:r>
            <a:r>
              <a:rPr lang="en-US" sz="2800" b="1"/>
              <a:t>      </a:t>
            </a:r>
            <a:r>
              <a:rPr lang="ru-RU" sz="2800" b="1"/>
              <a:t> </a:t>
            </a:r>
          </a:p>
          <a:p>
            <a:r>
              <a:rPr lang="ru-RU" sz="2800" b="1"/>
              <a:t>которого =1/2</a:t>
            </a: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2767013" y="974725"/>
            <a:ext cx="612775" cy="3841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/>
              <a:t>sin</a:t>
            </a:r>
            <a:endParaRPr lang="ru-RU" sz="2800" b="1"/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>
            <a:off x="5618163" y="650875"/>
            <a:ext cx="3525837" cy="1454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Найти число х, </a:t>
            </a:r>
          </a:p>
          <a:p>
            <a:r>
              <a:rPr lang="ru-RU" sz="2800" b="1"/>
              <a:t>ордината кот.=1/2</a:t>
            </a: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5738813" y="1443038"/>
            <a:ext cx="1757362" cy="4699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Ордината</a:t>
            </a:r>
          </a:p>
        </p:txBody>
      </p:sp>
      <p:graphicFrame>
        <p:nvGraphicFramePr>
          <p:cNvPr id="5167" name="Object 6"/>
          <p:cNvGraphicFramePr>
            <a:graphicFrameLocks noChangeAspect="1"/>
          </p:cNvGraphicFramePr>
          <p:nvPr/>
        </p:nvGraphicFramePr>
        <p:xfrm>
          <a:off x="3768725" y="0"/>
          <a:ext cx="1593850" cy="1168400"/>
        </p:xfrm>
        <a:graphic>
          <a:graphicData uri="http://schemas.openxmlformats.org/presentationml/2006/ole">
            <p:oleObj spid="_x0000_s3078" name="Формула" r:id="rId8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16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48" grpId="0" animBg="1"/>
      <p:bldP spid="5159" grpId="0" animBg="1"/>
      <p:bldP spid="5163" grpId="0" animBg="1"/>
      <p:bldP spid="5164" grpId="0" animBg="1"/>
      <p:bldP spid="5164" grpId="1"/>
      <p:bldP spid="5165" grpId="0" animBg="1"/>
      <p:bldP spid="516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8218488" cy="489585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en-US" dirty="0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=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404813"/>
            <a:ext cx="8229600" cy="503237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уравнение </a:t>
            </a:r>
            <a:endParaRPr lang="ru-RU" sz="3200" b="1" i="1" dirty="0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795463"/>
            <a:ext cx="36004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,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1229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130" t="-37500" r="47501" b="-50000"/>
          <a:stretch>
            <a:fillRect/>
          </a:stretch>
        </p:blipFill>
        <p:spPr bwMode="auto">
          <a:xfrm>
            <a:off x="2051050" y="765175"/>
            <a:ext cx="50482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2349500"/>
            <a:ext cx="3556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3213100"/>
            <a:ext cx="2576513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3789363"/>
            <a:ext cx="280828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4797425"/>
            <a:ext cx="23907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Rectangle 12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,</a:t>
            </a:r>
            <a:endParaRPr lang="ru-RU">
              <a:cs typeface="Times New Roman" pitchFamily="18" charset="0"/>
            </a:endParaRPr>
          </a:p>
        </p:txBody>
      </p:sp>
      <p:sp>
        <p:nvSpPr>
          <p:cNvPr id="123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042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5300663"/>
            <a:ext cx="2149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Прямоугольник 23"/>
          <p:cNvSpPr>
            <a:spLocks noChangeArrowheads="1"/>
          </p:cNvSpPr>
          <p:nvPr/>
        </p:nvSpPr>
        <p:spPr bwMode="auto">
          <a:xfrm>
            <a:off x="5219700" y="5461000"/>
            <a:ext cx="1512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 </a:t>
            </a:r>
            <a:r>
              <a:rPr lang="ru-RU"/>
              <a:t>= ( -1)</a:t>
            </a:r>
            <a:r>
              <a:rPr lang="en-US" baseline="30000"/>
              <a:t>k</a:t>
            </a:r>
            <a:endParaRPr lang="ru-RU"/>
          </a:p>
        </p:txBody>
      </p:sp>
      <p:pic>
        <p:nvPicPr>
          <p:cNvPr id="1230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097" t="-33333" r="63857" b="-33333"/>
          <a:stretch>
            <a:fillRect/>
          </a:stretch>
        </p:blipFill>
        <p:spPr bwMode="auto">
          <a:xfrm>
            <a:off x="6156325" y="5229225"/>
            <a:ext cx="3746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18"/>
          <p:cNvSpPr>
            <a:spLocks noChangeArrowheads="1"/>
          </p:cNvSpPr>
          <p:nvPr/>
        </p:nvSpPr>
        <p:spPr bwMode="auto">
          <a:xfrm>
            <a:off x="6588125" y="5429250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+ </a:t>
            </a:r>
            <a:r>
              <a:rPr lang="en-US">
                <a:cs typeface="Times New Roman" pitchFamily="18" charset="0"/>
              </a:rPr>
              <a:t>πk</a:t>
            </a:r>
            <a:r>
              <a:rPr lang="ru-RU">
                <a:cs typeface="Times New Roman" pitchFamily="18" charset="0"/>
              </a:rPr>
              <a:t>,  </a:t>
            </a:r>
            <a:r>
              <a:rPr lang="en-US">
                <a:cs typeface="Times New Roman" pitchFamily="18" charset="0"/>
              </a:rPr>
              <a:t>k ϵ</a:t>
            </a:r>
            <a:r>
              <a:rPr lang="ru-RU">
                <a:cs typeface="Times New Roman" pitchFamily="18" charset="0"/>
              </a:rPr>
              <a:t>  </a:t>
            </a:r>
            <a:r>
              <a:rPr lang="en-US">
                <a:cs typeface="Times New Roman" pitchFamily="18" charset="0"/>
              </a:rPr>
              <a:t>Z </a:t>
            </a:r>
            <a:r>
              <a:rPr lang="ru-RU">
                <a:cs typeface="Times New Roman" pitchFamily="18" charset="0"/>
              </a:rPr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219700" y="5300663"/>
            <a:ext cx="2881313" cy="7921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smtClean="0"/>
              <a:t>                           2)  </a:t>
            </a:r>
            <a:r>
              <a:rPr lang="en-US" sz="2400" smtClean="0"/>
              <a:t>sin</a:t>
            </a:r>
            <a:r>
              <a:rPr lang="ru-RU" sz="2400" smtClean="0"/>
              <a:t> х </a:t>
            </a:r>
            <a:r>
              <a:rPr lang="ru-RU" smtClean="0"/>
              <a:t>= -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                   </a:t>
            </a:r>
            <a:r>
              <a:rPr lang="en-US" sz="2400" i="1" smtClean="0"/>
              <a:t>x</a:t>
            </a:r>
            <a:r>
              <a:rPr lang="en-US" sz="2400" baseline="-25000" smtClean="0"/>
              <a:t> </a:t>
            </a:r>
            <a:r>
              <a:rPr lang="ru-RU" sz="2400" smtClean="0"/>
              <a:t>= ( -1)</a:t>
            </a:r>
            <a:r>
              <a:rPr lang="en-US" sz="2400" baseline="30000" smtClean="0"/>
              <a:t>k</a:t>
            </a:r>
            <a:r>
              <a:rPr lang="ru-RU" sz="2400" baseline="30000" smtClean="0"/>
              <a:t>+1 </a:t>
            </a:r>
            <a:endParaRPr lang="ru-RU" sz="2400" smtClean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   уравнение </a:t>
            </a:r>
            <a:endParaRPr lang="ru-RU" sz="3200" b="1" i="1" dirty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133600"/>
            <a:ext cx="3927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 ;</a:t>
            </a:r>
            <a:endParaRPr lang="ru-RU">
              <a:cs typeface="Times New Roman" pitchFamily="18" charset="0"/>
            </a:endParaRP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1628775"/>
            <a:ext cx="35179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,</a:t>
            </a:r>
            <a:endParaRPr lang="ru-RU">
              <a:cs typeface="Times New Roman" pitchFamily="18" charset="0"/>
            </a:endParaRP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924300" y="981075"/>
          <a:ext cx="431800" cy="693738"/>
        </p:xfrm>
        <a:graphic>
          <a:graphicData uri="http://schemas.openxmlformats.org/presentationml/2006/ole">
            <p:oleObj spid="_x0000_s4098" name="Формула" r:id="rId6" imgW="266469" imgH="431425" progId="Equation.3">
              <p:embed/>
            </p:oleObj>
          </a:graphicData>
        </a:graphic>
      </p:graphicFrame>
      <p:pic>
        <p:nvPicPr>
          <p:cNvPr id="5940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2924175"/>
            <a:ext cx="2901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11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tabLst>
                <a:tab pos="1762125" algn="l"/>
              </a:tabLst>
            </a:pPr>
            <a:r>
              <a:rPr lang="ru-RU" sz="1400">
                <a:cs typeface="Times New Roman" pitchFamily="18" charset="0"/>
              </a:rPr>
              <a:t>,</a:t>
            </a:r>
            <a:endParaRPr lang="ru-RU">
              <a:cs typeface="Times New Roman" pitchFamily="18" charset="0"/>
            </a:endParaRPr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404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429000"/>
            <a:ext cx="2865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;</a:t>
            </a:r>
            <a:r>
              <a:rPr lang="ru-RU" sz="900">
                <a:cs typeface="Times New Roman" pitchFamily="18" charset="0"/>
              </a:rPr>
              <a:t> </a:t>
            </a:r>
            <a:endParaRPr lang="ru-RU">
              <a:cs typeface="Times New Roman" pitchFamily="18" charset="0"/>
            </a:endParaRP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407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005263"/>
            <a:ext cx="24542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9409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4581525"/>
            <a:ext cx="23193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7" name="Прямоугольник 24"/>
          <p:cNvSpPr>
            <a:spLocks noChangeArrowheads="1"/>
          </p:cNvSpPr>
          <p:nvPr/>
        </p:nvSpPr>
        <p:spPr bwMode="auto">
          <a:xfrm>
            <a:off x="1258888" y="5445125"/>
            <a:ext cx="165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x</a:t>
            </a:r>
            <a:r>
              <a:rPr lang="en-US" baseline="-25000"/>
              <a:t> </a:t>
            </a:r>
            <a:r>
              <a:rPr lang="ru-RU"/>
              <a:t>= ( -1)</a:t>
            </a:r>
            <a:r>
              <a:rPr lang="en-US" baseline="30000"/>
              <a:t>k</a:t>
            </a:r>
            <a:r>
              <a:rPr lang="ru-RU"/>
              <a:t> ( -  </a:t>
            </a:r>
          </a:p>
        </p:txBody>
      </p:sp>
      <p:sp>
        <p:nvSpPr>
          <p:cNvPr id="41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</a:t>
            </a:r>
            <a:endParaRPr lang="ru-RU">
              <a:cs typeface="Times New Roman" pitchFamily="18" charset="0"/>
            </a:endParaRPr>
          </a:p>
        </p:txBody>
      </p:sp>
      <p:sp>
        <p:nvSpPr>
          <p:cNvPr id="4119" name="Rectangle 24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( - </a:t>
            </a:r>
            <a:endParaRPr lang="ru-RU">
              <a:cs typeface="Times New Roman" pitchFamily="18" charset="0"/>
            </a:endParaRPr>
          </a:p>
        </p:txBody>
      </p:sp>
      <p:pic>
        <p:nvPicPr>
          <p:cNvPr id="4123" name="Picture 2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5373688"/>
            <a:ext cx="431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4" name="Прямоугольник 33"/>
          <p:cNvSpPr>
            <a:spLocks noChangeArrowheads="1"/>
          </p:cNvSpPr>
          <p:nvPr/>
        </p:nvSpPr>
        <p:spPr bwMode="auto">
          <a:xfrm>
            <a:off x="2987675" y="5461000"/>
            <a:ext cx="1655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 </a:t>
            </a:r>
            <a:r>
              <a:rPr lang="en-US"/>
              <a:t>πk</a:t>
            </a:r>
            <a:r>
              <a:rPr lang="ru-RU"/>
              <a:t>,  </a:t>
            </a:r>
            <a:r>
              <a:rPr lang="en-US"/>
              <a:t>k ϵ</a:t>
            </a:r>
            <a:r>
              <a:rPr lang="ru-RU"/>
              <a:t>  </a:t>
            </a:r>
            <a:r>
              <a:rPr lang="en-US"/>
              <a:t>Z </a:t>
            </a:r>
            <a:endParaRPr lang="ru-RU"/>
          </a:p>
        </p:txBody>
      </p:sp>
      <p:sp>
        <p:nvSpPr>
          <p:cNvPr id="4125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26" name="Picture 3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5805488"/>
            <a:ext cx="144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7" name="Прямоугольник 39"/>
          <p:cNvSpPr>
            <a:spLocks noChangeArrowheads="1"/>
          </p:cNvSpPr>
          <p:nvPr/>
        </p:nvSpPr>
        <p:spPr bwMode="auto">
          <a:xfrm>
            <a:off x="6300788" y="5876925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+ </a:t>
            </a:r>
            <a:r>
              <a:rPr lang="en-US"/>
              <a:t>πk</a:t>
            </a:r>
            <a:r>
              <a:rPr lang="ru-RU"/>
              <a:t>,  </a:t>
            </a:r>
            <a:r>
              <a:rPr lang="en-US"/>
              <a:t>k ϵ</a:t>
            </a:r>
            <a:r>
              <a:rPr lang="ru-RU"/>
              <a:t>  </a:t>
            </a:r>
            <a:r>
              <a:rPr lang="en-US"/>
              <a:t>Z </a:t>
            </a: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716463" y="5732463"/>
            <a:ext cx="3240087" cy="7207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331913" y="5300663"/>
            <a:ext cx="3024187" cy="7921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3213100" y="5126038"/>
            <a:ext cx="5137150" cy="1395412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685800" y="373063"/>
            <a:ext cx="2586038" cy="1563687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-1177925" y="4043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-1025525" y="419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Oval 4"/>
          <p:cNvSpPr>
            <a:spLocks noChangeArrowheads="1"/>
          </p:cNvSpPr>
          <p:nvPr/>
        </p:nvSpPr>
        <p:spPr bwMode="auto">
          <a:xfrm>
            <a:off x="3019425" y="1216025"/>
            <a:ext cx="3103563" cy="3103563"/>
          </a:xfrm>
          <a:prstGeom prst="ellipse">
            <a:avLst/>
          </a:prstGeom>
          <a:solidFill>
            <a:srgbClr val="FFFFFF"/>
          </a:solidFill>
          <a:ln w="571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5"/>
          <p:cNvSpPr>
            <a:spLocks noChangeShapeType="1"/>
          </p:cNvSpPr>
          <p:nvPr/>
        </p:nvSpPr>
        <p:spPr bwMode="auto">
          <a:xfrm>
            <a:off x="2501900" y="2743200"/>
            <a:ext cx="42354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6"/>
          <p:cNvSpPr>
            <a:spLocks noChangeShapeType="1"/>
          </p:cNvSpPr>
          <p:nvPr/>
        </p:nvSpPr>
        <p:spPr bwMode="auto">
          <a:xfrm flipV="1">
            <a:off x="4572000" y="709613"/>
            <a:ext cx="0" cy="40671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567363" y="1595438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0"/>
          <p:cNvSpPr>
            <a:spLocks noChangeArrowheads="1"/>
          </p:cNvSpPr>
          <p:nvPr/>
        </p:nvSpPr>
        <p:spPr bwMode="auto">
          <a:xfrm>
            <a:off x="6030913" y="268605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535613" y="381317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Oval 12"/>
          <p:cNvSpPr>
            <a:spLocks noChangeArrowheads="1"/>
          </p:cNvSpPr>
          <p:nvPr/>
        </p:nvSpPr>
        <p:spPr bwMode="auto">
          <a:xfrm>
            <a:off x="4511675" y="426720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Oval 13"/>
          <p:cNvSpPr>
            <a:spLocks noChangeArrowheads="1"/>
          </p:cNvSpPr>
          <p:nvPr/>
        </p:nvSpPr>
        <p:spPr bwMode="auto">
          <a:xfrm>
            <a:off x="3384550" y="3806825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Oval 14"/>
          <p:cNvSpPr>
            <a:spLocks noChangeArrowheads="1"/>
          </p:cNvSpPr>
          <p:nvPr/>
        </p:nvSpPr>
        <p:spPr bwMode="auto">
          <a:xfrm>
            <a:off x="2955925" y="267970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Oval 15"/>
          <p:cNvSpPr>
            <a:spLocks noChangeArrowheads="1"/>
          </p:cNvSpPr>
          <p:nvPr/>
        </p:nvSpPr>
        <p:spPr bwMode="auto">
          <a:xfrm>
            <a:off x="3444875" y="1568450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16"/>
          <p:cNvSpPr>
            <a:spLocks noChangeArrowheads="1"/>
          </p:cNvSpPr>
          <p:nvPr/>
        </p:nvSpPr>
        <p:spPr bwMode="auto">
          <a:xfrm>
            <a:off x="4511675" y="1138238"/>
            <a:ext cx="120650" cy="120650"/>
          </a:xfrm>
          <a:prstGeom prst="ellipse">
            <a:avLst/>
          </a:prstGeom>
          <a:solidFill>
            <a:srgbClr val="C0FF0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5530850" y="2665413"/>
            <a:ext cx="120650" cy="120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605463" y="1214438"/>
            <a:ext cx="0" cy="3068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76" name="Object 2"/>
          <p:cNvGraphicFramePr>
            <a:graphicFrameLocks noChangeAspect="1"/>
          </p:cNvGraphicFramePr>
          <p:nvPr/>
        </p:nvGraphicFramePr>
        <p:xfrm>
          <a:off x="4897438" y="2759075"/>
          <a:ext cx="566737" cy="911225"/>
        </p:xfrm>
        <a:graphic>
          <a:graphicData uri="http://schemas.openxmlformats.org/presentationml/2006/ole">
            <p:oleObj spid="_x0000_s5122" name="Формула" r:id="rId3" imgW="266469" imgH="431425" progId="Equation.3">
              <p:embed/>
            </p:oleObj>
          </a:graphicData>
        </a:graphic>
      </p:graphicFrame>
      <p:sp>
        <p:nvSpPr>
          <p:cNvPr id="5145" name="Rectangle 3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78" name="Object 3"/>
          <p:cNvGraphicFramePr>
            <a:graphicFrameLocks noChangeAspect="1"/>
          </p:cNvGraphicFramePr>
          <p:nvPr/>
        </p:nvGraphicFramePr>
        <p:xfrm>
          <a:off x="5700713" y="1163638"/>
          <a:ext cx="2347912" cy="776287"/>
        </p:xfrm>
        <a:graphic>
          <a:graphicData uri="http://schemas.openxmlformats.org/presentationml/2006/ole">
            <p:oleObj spid="_x0000_s5123" name="Формула" r:id="rId4" imgW="1180588" imgH="393529" progId="Equation.3">
              <p:embed/>
            </p:oleObj>
          </a:graphicData>
        </a:graphic>
      </p:graphicFrame>
      <p:sp>
        <p:nvSpPr>
          <p:cNvPr id="5146" name="Rectangle 3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80" name="Object 4"/>
          <p:cNvGraphicFramePr>
            <a:graphicFrameLocks noChangeAspect="1"/>
          </p:cNvGraphicFramePr>
          <p:nvPr/>
        </p:nvGraphicFramePr>
        <p:xfrm>
          <a:off x="5775325" y="3448050"/>
          <a:ext cx="2682875" cy="814388"/>
        </p:xfrm>
        <a:graphic>
          <a:graphicData uri="http://schemas.openxmlformats.org/presentationml/2006/ole">
            <p:oleObj spid="_x0000_s5124" name="Формула" r:id="rId5" imgW="1282700" imgH="393700" progId="Equation.3">
              <p:embed/>
            </p:oleObj>
          </a:graphicData>
        </a:graphic>
      </p:graphicFrame>
      <p:sp>
        <p:nvSpPr>
          <p:cNvPr id="5147" name="Rectangle 3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82" name="Object 5"/>
          <p:cNvGraphicFramePr>
            <a:graphicFrameLocks noChangeAspect="1"/>
          </p:cNvGraphicFramePr>
          <p:nvPr/>
        </p:nvGraphicFramePr>
        <p:xfrm>
          <a:off x="3390900" y="5103813"/>
          <a:ext cx="4200525" cy="1274762"/>
        </p:xfrm>
        <a:graphic>
          <a:graphicData uri="http://schemas.openxmlformats.org/presentationml/2006/ole">
            <p:oleObj spid="_x0000_s5125" name="Формула" r:id="rId6" imgW="1282700" imgH="393700" progId="Equation.3">
              <p:embed/>
            </p:oleObj>
          </a:graphicData>
        </a:graphic>
      </p:graphicFrame>
      <p:sp>
        <p:nvSpPr>
          <p:cNvPr id="5148" name="Rectangle 4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84" name="Object 6"/>
          <p:cNvGraphicFramePr>
            <a:graphicFrameLocks noChangeAspect="1"/>
          </p:cNvGraphicFramePr>
          <p:nvPr/>
        </p:nvGraphicFramePr>
        <p:xfrm>
          <a:off x="795338" y="382588"/>
          <a:ext cx="2187575" cy="1347787"/>
        </p:xfrm>
        <a:graphic>
          <a:graphicData uri="http://schemas.openxmlformats.org/presentationml/2006/ole">
            <p:oleObj spid="_x0000_s5126" name="Формула" r:id="rId7" imgW="698197" imgH="431613" progId="Equation.3">
              <p:embed/>
            </p:oleObj>
          </a:graphicData>
        </a:graphic>
      </p:graphicFrame>
      <p:sp>
        <p:nvSpPr>
          <p:cNvPr id="5149" name="Rectangle 44"/>
          <p:cNvSpPr>
            <a:spLocks noChangeArrowheads="1"/>
          </p:cNvSpPr>
          <p:nvPr/>
        </p:nvSpPr>
        <p:spPr bwMode="auto">
          <a:xfrm>
            <a:off x="228600" y="204788"/>
            <a:ext cx="8710613" cy="6472237"/>
          </a:xfrm>
          <a:prstGeom prst="rect">
            <a:avLst/>
          </a:prstGeom>
          <a:noFill/>
          <a:ln w="76200" algn="ctr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7" grpId="0" animBg="1"/>
      <p:bldP spid="6186" grpId="0" animBg="1"/>
      <p:bldP spid="6174" grpId="0" animBg="1"/>
      <p:bldP spid="61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Решите   уравнение </a:t>
            </a:r>
            <a:endParaRPr lang="ru-RU" sz="3200" b="1" i="1" dirty="0"/>
          </a:p>
        </p:txBody>
      </p:sp>
      <p:sp>
        <p:nvSpPr>
          <p:cNvPr id="614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1)  </a:t>
            </a:r>
            <a:r>
              <a:rPr lang="en-US" sz="2400" i="1" smtClean="0"/>
              <a:t>cos</a:t>
            </a:r>
            <a:r>
              <a:rPr lang="ru-RU" sz="2400" i="1" smtClean="0"/>
              <a:t> х</a:t>
            </a:r>
            <a:r>
              <a:rPr lang="ru-RU" i="1" smtClean="0"/>
              <a:t> </a:t>
            </a:r>
            <a:r>
              <a:rPr lang="ru-RU" smtClean="0"/>
              <a:t>= </a:t>
            </a:r>
          </a:p>
        </p:txBody>
      </p:sp>
      <p:sp>
        <p:nvSpPr>
          <p:cNvPr id="6150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2</a:t>
            </a:r>
            <a:r>
              <a:rPr lang="ru-RU" sz="2400" i="1" smtClean="0"/>
              <a:t>)   </a:t>
            </a:r>
            <a:r>
              <a:rPr lang="en-US" sz="2400" i="1" smtClean="0"/>
              <a:t>cos</a:t>
            </a:r>
            <a:r>
              <a:rPr lang="ru-RU" sz="2400" i="1" smtClean="0"/>
              <a:t> х </a:t>
            </a:r>
            <a:r>
              <a:rPr lang="ru-RU" smtClean="0"/>
              <a:t>=  -       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051050" y="1484313"/>
          <a:ext cx="288925" cy="738187"/>
        </p:xfrm>
        <a:graphic>
          <a:graphicData uri="http://schemas.openxmlformats.org/presentationml/2006/ole">
            <p:oleObj spid="_x0000_s6146" name="Формула" r:id="rId3" imgW="152334" imgH="393529" progId="Equation.3">
              <p:embed/>
            </p:oleObj>
          </a:graphicData>
        </a:graphic>
      </p:graphicFrame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487613"/>
            <a:ext cx="3168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35131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588125" y="1557338"/>
          <a:ext cx="287338" cy="738187"/>
        </p:xfrm>
        <a:graphic>
          <a:graphicData uri="http://schemas.openxmlformats.org/presentationml/2006/ole">
            <p:oleObj spid="_x0000_s6147" name="Формула" r:id="rId6" imgW="152334" imgH="393529" progId="Equation.3">
              <p:embed/>
            </p:oleObj>
          </a:graphicData>
        </a:graphic>
      </p:graphicFrame>
      <p:pic>
        <p:nvPicPr>
          <p:cNvPr id="51210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2454275"/>
            <a:ext cx="3744913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357563"/>
            <a:ext cx="368776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2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221163"/>
            <a:ext cx="35290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3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5013325"/>
            <a:ext cx="273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468</TotalTime>
  <Words>640</Words>
  <Application>Microsoft Office PowerPoint</Application>
  <PresentationFormat>Экран (4:3)</PresentationFormat>
  <Paragraphs>140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4-5</vt:lpstr>
      <vt:lpstr>Формула</vt:lpstr>
      <vt:lpstr>Тригонометрические уравнения </vt:lpstr>
      <vt:lpstr>Определение.</vt:lpstr>
      <vt:lpstr>Слайд 3</vt:lpstr>
      <vt:lpstr>Слайд 4</vt:lpstr>
      <vt:lpstr>Слайд 5</vt:lpstr>
      <vt:lpstr>Решите  уравнение </vt:lpstr>
      <vt:lpstr>Решите      уравнение </vt:lpstr>
      <vt:lpstr>Слайд 8</vt:lpstr>
      <vt:lpstr>Решите   уравнение </vt:lpstr>
      <vt:lpstr>Решите   уравнение </vt:lpstr>
      <vt:lpstr>Решите   уравнение </vt:lpstr>
      <vt:lpstr>Слайд 12</vt:lpstr>
      <vt:lpstr>Решите     уравнение </vt:lpstr>
      <vt:lpstr>Слайд 14</vt:lpstr>
      <vt:lpstr>Решите     уравнение </vt:lpstr>
      <vt:lpstr>Уравнение  cos t = a                                 Уравнение    sin t = a</vt:lpstr>
      <vt:lpstr>Задание 1.   Найти корни уравнения:</vt:lpstr>
      <vt:lpstr> Задание 2.   Найти корни уравнения:  </vt:lpstr>
      <vt:lpstr> Решите уравнение                              и  укажите корни, принадлежащие       промежутку [-π;-2π]. </vt:lpstr>
      <vt:lpstr>б) сделаем выборку корней, принадлежащих промежутку  [-2π; -π].</vt:lpstr>
      <vt:lpstr>Слайд 21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http://aida.ucoz.ru</dc:description>
  <cp:lastModifiedBy>Speed_XP</cp:lastModifiedBy>
  <cp:revision>71</cp:revision>
  <dcterms:created xsi:type="dcterms:W3CDTF">2006-12-31T22:33:34Z</dcterms:created>
  <dcterms:modified xsi:type="dcterms:W3CDTF">2013-07-01T05:08:04Z</dcterms:modified>
</cp:coreProperties>
</file>